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8" r:id="rId3"/>
    <p:sldId id="330" r:id="rId4"/>
    <p:sldId id="331" r:id="rId5"/>
    <p:sldId id="333" r:id="rId6"/>
    <p:sldId id="334" r:id="rId7"/>
    <p:sldId id="332" r:id="rId8"/>
    <p:sldId id="299" r:id="rId9"/>
    <p:sldId id="302" r:id="rId10"/>
    <p:sldId id="304" r:id="rId11"/>
    <p:sldId id="338" r:id="rId12"/>
    <p:sldId id="339" r:id="rId13"/>
    <p:sldId id="264" r:id="rId14"/>
    <p:sldId id="340" r:id="rId15"/>
    <p:sldId id="266" r:id="rId16"/>
    <p:sldId id="270" r:id="rId17"/>
    <p:sldId id="344" r:id="rId18"/>
    <p:sldId id="329" r:id="rId19"/>
    <p:sldId id="313" r:id="rId20"/>
    <p:sldId id="343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6" autoAdjust="0"/>
    <p:restoredTop sz="86405" autoAdjust="0"/>
  </p:normalViewPr>
  <p:slideViewPr>
    <p:cSldViewPr showGuides="1">
      <p:cViewPr varScale="1">
        <p:scale>
          <a:sx n="75" d="100"/>
          <a:sy n="75" d="100"/>
        </p:scale>
        <p:origin x="-1206" y="-96"/>
      </p:cViewPr>
      <p:guideLst>
        <p:guide orient="horz" pos="768"/>
        <p:guide pos="816"/>
        <p:guide pos="4896"/>
      </p:guideLst>
    </p:cSldViewPr>
  </p:slideViewPr>
  <p:outlineViewPr>
    <p:cViewPr>
      <p:scale>
        <a:sx n="33" d="100"/>
        <a:sy n="33" d="100"/>
      </p:scale>
      <p:origin x="0" y="110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361983\AppData\Local\Temp\notesDC07A4\graphs1PL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LD%20BANK\Poland%20TPN\Diagnostic\Tables_graphs_B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333239\Documents\Poland%20Policy%20Note\CAPEX%20and%20maintenance%20on%20all%20roads%20in%20Poland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172816\Documents\Nichi\Railways%20Poland\Policy%20Paper\Statistics\Statistic_data_Poland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3 Pl (2)'!$B$20</c:f>
              <c:strCache>
                <c:ptCount val="1"/>
                <c:pt idx="0">
                  <c:v>Drogowy transport pasażerski (pasaż.km)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elete val="1"/>
          </c:dLbls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(2)'!$C$20:$P$20</c:f>
              <c:numCache>
                <c:formatCode>0.00</c:formatCode>
                <c:ptCount val="14"/>
                <c:pt idx="0">
                  <c:v>144.72399999999999</c:v>
                </c:pt>
                <c:pt idx="1">
                  <c:v>155.584</c:v>
                </c:pt>
                <c:pt idx="2">
                  <c:v>165.12800000000001</c:v>
                </c:pt>
                <c:pt idx="3">
                  <c:v>175.13499999999999</c:v>
                </c:pt>
                <c:pt idx="4">
                  <c:v>176.25</c:v>
                </c:pt>
                <c:pt idx="5">
                  <c:v>181.435</c:v>
                </c:pt>
                <c:pt idx="6">
                  <c:v>188.696</c:v>
                </c:pt>
                <c:pt idx="7">
                  <c:v>196.69499999999999</c:v>
                </c:pt>
                <c:pt idx="8">
                  <c:v>202.39600000000004</c:v>
                </c:pt>
                <c:pt idx="9">
                  <c:v>211.61799999999999</c:v>
                </c:pt>
                <c:pt idx="10">
                  <c:v>226.61399999999998</c:v>
                </c:pt>
                <c:pt idx="11">
                  <c:v>247.38800000000029</c:v>
                </c:pt>
                <c:pt idx="12">
                  <c:v>266.61899999999969</c:v>
                </c:pt>
                <c:pt idx="13">
                  <c:v>300.29099999999943</c:v>
                </c:pt>
              </c:numCache>
            </c:numRef>
          </c:val>
        </c:ser>
        <c:ser>
          <c:idx val="1"/>
          <c:order val="1"/>
          <c:tx>
            <c:strRef>
              <c:f>'Figure 3 Pl (2)'!$B$24</c:f>
              <c:strCache>
                <c:ptCount val="1"/>
                <c:pt idx="0">
                  <c:v>Kolejowy transport pasażerski (pasaż.km)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elete val="1"/>
          </c:dLbls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(2)'!$C$24:$P$24</c:f>
              <c:numCache>
                <c:formatCode>0.00</c:formatCode>
                <c:ptCount val="14"/>
                <c:pt idx="0">
                  <c:v>26.635000000000005</c:v>
                </c:pt>
                <c:pt idx="1">
                  <c:v>19.806999999999999</c:v>
                </c:pt>
                <c:pt idx="2">
                  <c:v>19.927999999999987</c:v>
                </c:pt>
                <c:pt idx="3">
                  <c:v>20.553000000000001</c:v>
                </c:pt>
                <c:pt idx="4">
                  <c:v>21.518000000000001</c:v>
                </c:pt>
                <c:pt idx="5">
                  <c:v>24.093</c:v>
                </c:pt>
                <c:pt idx="6">
                  <c:v>22.468999999999966</c:v>
                </c:pt>
                <c:pt idx="7">
                  <c:v>20.748999999999967</c:v>
                </c:pt>
                <c:pt idx="8">
                  <c:v>19.638000000000005</c:v>
                </c:pt>
                <c:pt idx="9">
                  <c:v>18.689699999999963</c:v>
                </c:pt>
                <c:pt idx="10">
                  <c:v>18.156500000000001</c:v>
                </c:pt>
                <c:pt idx="11">
                  <c:v>18.552099999999989</c:v>
                </c:pt>
                <c:pt idx="12">
                  <c:v>19.858599999999971</c:v>
                </c:pt>
                <c:pt idx="13">
                  <c:v>20.194700000000001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737728"/>
        <c:axId val="115739264"/>
      </c:barChart>
      <c:lineChart>
        <c:grouping val="standard"/>
        <c:varyColors val="0"/>
        <c:ser>
          <c:idx val="2"/>
          <c:order val="2"/>
          <c:tx>
            <c:strRef>
              <c:f>'Figure 3 Pl (2)'!$B$27</c:f>
              <c:strCache>
                <c:ptCount val="1"/>
                <c:pt idx="0">
                  <c:v>% udział w rynku -  drogowy transport pasaż.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(2)'!$C$27:$P$27</c:f>
              <c:numCache>
                <c:formatCode>0%</c:formatCode>
                <c:ptCount val="14"/>
                <c:pt idx="0">
                  <c:v>0.82062157304135364</c:v>
                </c:pt>
                <c:pt idx="1">
                  <c:v>0.86296043618372675</c:v>
                </c:pt>
                <c:pt idx="2">
                  <c:v>0.86952492285657212</c:v>
                </c:pt>
                <c:pt idx="3">
                  <c:v>0.87354355372890169</c:v>
                </c:pt>
                <c:pt idx="4">
                  <c:v>0.8702930109916156</c:v>
                </c:pt>
                <c:pt idx="5">
                  <c:v>0.86303917651312112</c:v>
                </c:pt>
                <c:pt idx="6">
                  <c:v>0.87434144985288365</c:v>
                </c:pt>
                <c:pt idx="7">
                  <c:v>0.88575815980978478</c:v>
                </c:pt>
                <c:pt idx="8">
                  <c:v>0.89344645836828074</c:v>
                </c:pt>
                <c:pt idx="9">
                  <c:v>0.90123961011500064</c:v>
                </c:pt>
                <c:pt idx="10">
                  <c:v>0.90947363351600663</c:v>
                </c:pt>
                <c:pt idx="11">
                  <c:v>0.91492994750917456</c:v>
                </c:pt>
                <c:pt idx="12">
                  <c:v>0.91597223558253871</c:v>
                </c:pt>
                <c:pt idx="13">
                  <c:v>0.92372872753246293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'Figure 3 Pl (2)'!$B$28</c:f>
              <c:strCache>
                <c:ptCount val="1"/>
                <c:pt idx="0">
                  <c:v>% udział w rynku -  kolejowy transport pasaż.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(2)'!$C$28:$P$28</c:f>
              <c:numCache>
                <c:formatCode>0%</c:formatCode>
                <c:ptCount val="14"/>
                <c:pt idx="0">
                  <c:v>0.17937842695864667</c:v>
                </c:pt>
                <c:pt idx="1">
                  <c:v>0.13703956381627491</c:v>
                </c:pt>
                <c:pt idx="2">
                  <c:v>0.1304750771434289</c:v>
                </c:pt>
                <c:pt idx="3">
                  <c:v>0.12645644627109881</c:v>
                </c:pt>
                <c:pt idx="4">
                  <c:v>0.12970698900838445</c:v>
                </c:pt>
                <c:pt idx="5">
                  <c:v>0.13696082348688091</c:v>
                </c:pt>
                <c:pt idx="6">
                  <c:v>0.12565855014711672</c:v>
                </c:pt>
                <c:pt idx="7">
                  <c:v>0.11424184019021551</c:v>
                </c:pt>
                <c:pt idx="8">
                  <c:v>0.10655354163171994</c:v>
                </c:pt>
                <c:pt idx="9">
                  <c:v>9.876038988499973E-2</c:v>
                </c:pt>
                <c:pt idx="10">
                  <c:v>9.05263664839943E-2</c:v>
                </c:pt>
                <c:pt idx="11">
                  <c:v>8.5070052490827219E-2</c:v>
                </c:pt>
                <c:pt idx="12">
                  <c:v>8.4027764417461182E-2</c:v>
                </c:pt>
                <c:pt idx="13">
                  <c:v>7.6271272467536996E-2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5746688"/>
        <c:axId val="115745152"/>
      </c:lineChart>
      <c:catAx>
        <c:axId val="11573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5739264"/>
        <c:crosses val="autoZero"/>
        <c:auto val="1"/>
        <c:lblAlgn val="ctr"/>
        <c:lblOffset val="100"/>
        <c:noMultiLvlLbl val="0"/>
      </c:catAx>
      <c:valAx>
        <c:axId val="11573926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5737728"/>
        <c:crosses val="autoZero"/>
        <c:crossBetween val="between"/>
      </c:valAx>
      <c:valAx>
        <c:axId val="11574515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5746688"/>
        <c:crosses val="max"/>
        <c:crossBetween val="between"/>
      </c:valAx>
      <c:catAx>
        <c:axId val="115746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574515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'Table 11 in Policy Paper'!$A$47</c:f>
              <c:strCache>
                <c:ptCount val="1"/>
                <c:pt idx="0">
                  <c:v>Road Fund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524884339630383E-17"/>
                  <c:y val="-1.5281757402101241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11 in Policy Paper'!$B$46</c:f>
              <c:strCache>
                <c:ptCount val="1"/>
                <c:pt idx="0">
                  <c:v>2008-2012</c:v>
                </c:pt>
              </c:strCache>
            </c:strRef>
          </c:cat>
          <c:val>
            <c:numRef>
              <c:f>'Table 11 in Policy Paper'!$B$47</c:f>
              <c:numCache>
                <c:formatCode>0%</c:formatCode>
                <c:ptCount val="1"/>
                <c:pt idx="0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'Table 11 in Policy Paper'!$A$48</c:f>
              <c:strCache>
                <c:ptCount val="1"/>
                <c:pt idx="0">
                  <c:v>State Budget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11 in Policy Paper'!$B$46</c:f>
              <c:strCache>
                <c:ptCount val="1"/>
                <c:pt idx="0">
                  <c:v>2008-2012</c:v>
                </c:pt>
              </c:strCache>
            </c:strRef>
          </c:cat>
          <c:val>
            <c:numRef>
              <c:f>'Table 11 in Policy Paper'!$B$48</c:f>
              <c:numCache>
                <c:formatCode>0%</c:formatCode>
                <c:ptCount val="1"/>
                <c:pt idx="0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'Table 11 in Policy Paper'!$A$49</c:f>
              <c:strCache>
                <c:ptCount val="1"/>
                <c:pt idx="0">
                  <c:v>EU Funds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11 in Policy Paper'!$B$46</c:f>
              <c:strCache>
                <c:ptCount val="1"/>
                <c:pt idx="0">
                  <c:v>2008-2012</c:v>
                </c:pt>
              </c:strCache>
            </c:strRef>
          </c:cat>
          <c:val>
            <c:numRef>
              <c:f>'Table 11 in Policy Paper'!$B$49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1627776"/>
        <c:axId val="141629312"/>
      </c:barChart>
      <c:catAx>
        <c:axId val="141627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pl-PL"/>
            </a:pPr>
            <a:endParaRPr lang="en-US"/>
          </a:p>
        </c:txPr>
        <c:crossAx val="141629312"/>
        <c:crosses val="autoZero"/>
        <c:auto val="1"/>
        <c:lblAlgn val="ctr"/>
        <c:lblOffset val="100"/>
        <c:noMultiLvlLbl val="0"/>
      </c:catAx>
      <c:valAx>
        <c:axId val="14162931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pl-PL" sz="1400" b="1"/>
            </a:pPr>
            <a:endParaRPr lang="en-US"/>
          </a:p>
        </c:txPr>
        <c:crossAx val="141627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pl-PL"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'PLK Technical Status'!$C$60</c:f>
              <c:strCache>
                <c:ptCount val="1"/>
                <c:pt idx="0">
                  <c:v>&lt;10 years</c:v>
                </c:pt>
              </c:strCache>
            </c:strRef>
          </c:tx>
          <c:invertIfNegative val="0"/>
          <c:cat>
            <c:strRef>
              <c:f>'PLK Technical Status'!$B$61:$B$64</c:f>
              <c:strCache>
                <c:ptCount val="4"/>
                <c:pt idx="0">
                  <c:v>Signaling system </c:v>
                </c:pt>
                <c:pt idx="1">
                  <c:v>Relay / Electronic Interlocking Systems </c:v>
                </c:pt>
                <c:pt idx="2">
                  <c:v>Power Supply and Catenary Systems</c:v>
                </c:pt>
                <c:pt idx="3">
                  <c:v>Telecommunication Installations </c:v>
                </c:pt>
              </c:strCache>
            </c:strRef>
          </c:cat>
          <c:val>
            <c:numRef>
              <c:f>'PLK Technical Status'!$C$61:$C$64</c:f>
              <c:numCache>
                <c:formatCode>0%</c:formatCode>
                <c:ptCount val="4"/>
                <c:pt idx="0">
                  <c:v>4.0000000000000022E-2</c:v>
                </c:pt>
                <c:pt idx="1">
                  <c:v>8.0000000000000043E-2</c:v>
                </c:pt>
                <c:pt idx="2">
                  <c:v>0.14000000000000001</c:v>
                </c:pt>
                <c:pt idx="3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'PLK Technical Status'!$D$60</c:f>
              <c:strCache>
                <c:ptCount val="1"/>
                <c:pt idx="0">
                  <c:v>11-20 years</c:v>
                </c:pt>
              </c:strCache>
            </c:strRef>
          </c:tx>
          <c:invertIfNegative val="0"/>
          <c:cat>
            <c:strRef>
              <c:f>'PLK Technical Status'!$B$61:$B$64</c:f>
              <c:strCache>
                <c:ptCount val="4"/>
                <c:pt idx="0">
                  <c:v>Signaling system </c:v>
                </c:pt>
                <c:pt idx="1">
                  <c:v>Relay / Electronic Interlocking Systems </c:v>
                </c:pt>
                <c:pt idx="2">
                  <c:v>Power Supply and Catenary Systems</c:v>
                </c:pt>
                <c:pt idx="3">
                  <c:v>Telecommunication Installations </c:v>
                </c:pt>
              </c:strCache>
            </c:strRef>
          </c:cat>
          <c:val>
            <c:numRef>
              <c:f>'PLK Technical Status'!$D$61:$D$64</c:f>
              <c:numCache>
                <c:formatCode>0%</c:formatCode>
                <c:ptCount val="4"/>
                <c:pt idx="0">
                  <c:v>0.12000000000000002</c:v>
                </c:pt>
                <c:pt idx="1">
                  <c:v>0.24000000000000021</c:v>
                </c:pt>
                <c:pt idx="2">
                  <c:v>0.22</c:v>
                </c:pt>
                <c:pt idx="3">
                  <c:v>2.0000000000000011E-2</c:v>
                </c:pt>
              </c:numCache>
            </c:numRef>
          </c:val>
        </c:ser>
        <c:ser>
          <c:idx val="2"/>
          <c:order val="2"/>
          <c:tx>
            <c:strRef>
              <c:f>'PLK Technical Status'!$E$60</c:f>
              <c:strCache>
                <c:ptCount val="1"/>
                <c:pt idx="0">
                  <c:v>21-30 years</c:v>
                </c:pt>
              </c:strCache>
            </c:strRef>
          </c:tx>
          <c:invertIfNegative val="0"/>
          <c:cat>
            <c:strRef>
              <c:f>'PLK Technical Status'!$B$61:$B$64</c:f>
              <c:strCache>
                <c:ptCount val="4"/>
                <c:pt idx="0">
                  <c:v>Signaling system </c:v>
                </c:pt>
                <c:pt idx="1">
                  <c:v>Relay / Electronic Interlocking Systems </c:v>
                </c:pt>
                <c:pt idx="2">
                  <c:v>Power Supply and Catenary Systems</c:v>
                </c:pt>
                <c:pt idx="3">
                  <c:v>Telecommunication Installations </c:v>
                </c:pt>
              </c:strCache>
            </c:strRef>
          </c:cat>
          <c:val>
            <c:numRef>
              <c:f>'PLK Technical Status'!$E$61:$E$64</c:f>
              <c:numCache>
                <c:formatCode>0%</c:formatCode>
                <c:ptCount val="4"/>
                <c:pt idx="0">
                  <c:v>0.16</c:v>
                </c:pt>
                <c:pt idx="1">
                  <c:v>0.28000000000000008</c:v>
                </c:pt>
                <c:pt idx="2">
                  <c:v>0.33000000000000185</c:v>
                </c:pt>
                <c:pt idx="3">
                  <c:v>0.30000000000000032</c:v>
                </c:pt>
              </c:numCache>
            </c:numRef>
          </c:val>
        </c:ser>
        <c:ser>
          <c:idx val="3"/>
          <c:order val="3"/>
          <c:tx>
            <c:strRef>
              <c:f>'PLK Technical Status'!$F$60</c:f>
              <c:strCache>
                <c:ptCount val="1"/>
                <c:pt idx="0">
                  <c:v>31-40 years</c:v>
                </c:pt>
              </c:strCache>
            </c:strRef>
          </c:tx>
          <c:invertIfNegative val="0"/>
          <c:cat>
            <c:strRef>
              <c:f>'PLK Technical Status'!$B$61:$B$64</c:f>
              <c:strCache>
                <c:ptCount val="4"/>
                <c:pt idx="0">
                  <c:v>Signaling system </c:v>
                </c:pt>
                <c:pt idx="1">
                  <c:v>Relay / Electronic Interlocking Systems </c:v>
                </c:pt>
                <c:pt idx="2">
                  <c:v>Power Supply and Catenary Systems</c:v>
                </c:pt>
                <c:pt idx="3">
                  <c:v>Telecommunication Installations </c:v>
                </c:pt>
              </c:strCache>
            </c:strRef>
          </c:cat>
          <c:val>
            <c:numRef>
              <c:f>'PLK Technical Status'!$F$61:$F$64</c:f>
              <c:numCache>
                <c:formatCode>0%</c:formatCode>
                <c:ptCount val="4"/>
                <c:pt idx="0">
                  <c:v>0.2</c:v>
                </c:pt>
                <c:pt idx="1">
                  <c:v>0.32000000000000156</c:v>
                </c:pt>
                <c:pt idx="2">
                  <c:v>0.21000000000000021</c:v>
                </c:pt>
                <c:pt idx="3">
                  <c:v>0.28000000000000008</c:v>
                </c:pt>
              </c:numCache>
            </c:numRef>
          </c:val>
        </c:ser>
        <c:ser>
          <c:idx val="4"/>
          <c:order val="4"/>
          <c:tx>
            <c:strRef>
              <c:f>'PLK Technical Status'!$G$60</c:f>
              <c:strCache>
                <c:ptCount val="1"/>
                <c:pt idx="0">
                  <c:v>&gt;40 years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'PLK Technical Status'!$B$61:$B$64</c:f>
              <c:strCache>
                <c:ptCount val="4"/>
                <c:pt idx="0">
                  <c:v>Signaling system </c:v>
                </c:pt>
                <c:pt idx="1">
                  <c:v>Relay / Electronic Interlocking Systems </c:v>
                </c:pt>
                <c:pt idx="2">
                  <c:v>Power Supply and Catenary Systems</c:v>
                </c:pt>
                <c:pt idx="3">
                  <c:v>Telecommunication Installations </c:v>
                </c:pt>
              </c:strCache>
            </c:strRef>
          </c:cat>
          <c:val>
            <c:numRef>
              <c:f>'PLK Technical Status'!$G$61:$G$64</c:f>
              <c:numCache>
                <c:formatCode>0%</c:formatCode>
                <c:ptCount val="4"/>
                <c:pt idx="0">
                  <c:v>0.48000000000000032</c:v>
                </c:pt>
                <c:pt idx="1">
                  <c:v>8.0000000000000043E-2</c:v>
                </c:pt>
                <c:pt idx="2">
                  <c:v>0.1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440896"/>
        <c:axId val="141442432"/>
        <c:axId val="0"/>
      </c:bar3DChart>
      <c:catAx>
        <c:axId val="141440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pl-PL" sz="1600" b="1"/>
            </a:pPr>
            <a:endParaRPr lang="en-US"/>
          </a:p>
        </c:txPr>
        <c:crossAx val="141442432"/>
        <c:crosses val="autoZero"/>
        <c:auto val="1"/>
        <c:lblAlgn val="ctr"/>
        <c:lblOffset val="100"/>
        <c:noMultiLvlLbl val="0"/>
      </c:catAx>
      <c:valAx>
        <c:axId val="14144243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pl-PL" sz="1400" b="1"/>
            </a:pPr>
            <a:endParaRPr lang="en-US"/>
          </a:p>
        </c:txPr>
        <c:crossAx val="141440896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lang="pl-PL"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'Wykres 22'!$A$3</c:f>
              <c:strCache>
                <c:ptCount val="1"/>
                <c:pt idx="0">
                  <c:v>Inwestycje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'Wykres 22'!$B$2:$G$2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(plan)</c:v>
                </c:pt>
              </c:strCache>
            </c:strRef>
          </c:cat>
          <c:val>
            <c:numRef>
              <c:f>'Wykres 22'!$B$3:$G$3</c:f>
              <c:numCache>
                <c:formatCode>_-* #,##0\ _z_ł_-;\-* #,##0\ _z_ł_-;_-* "-"??\ _z_ł_-;_-@_-</c:formatCode>
                <c:ptCount val="6"/>
                <c:pt idx="0">
                  <c:v>814.83202609999535</c:v>
                </c:pt>
                <c:pt idx="1">
                  <c:v>579.21231798000008</c:v>
                </c:pt>
                <c:pt idx="2" formatCode="_(* #,##0_);_(* \(#,##0\);_(* &quot;-&quot;??_);_(@_)">
                  <c:v>6883.3413685900014</c:v>
                </c:pt>
                <c:pt idx="3" formatCode="_(* #,##0_);_(* \(#,##0\);_(* &quot;-&quot;??_);_(@_)">
                  <c:v>10429.412900000001</c:v>
                </c:pt>
                <c:pt idx="4" formatCode="_(* #,##0_);_(* \(#,##0\);_(* &quot;-&quot;??_);_(@_)">
                  <c:v>14491.167353020001</c:v>
                </c:pt>
                <c:pt idx="5" formatCode="_(* #,##0_);_(* \(#,##0\);_(* &quot;-&quot;??_);_(@_)">
                  <c:v>27048.597513000001</c:v>
                </c:pt>
              </c:numCache>
            </c:numRef>
          </c:val>
        </c:ser>
        <c:ser>
          <c:idx val="1"/>
          <c:order val="1"/>
          <c:tx>
            <c:strRef>
              <c:f>'Wykres 22'!$A$4</c:f>
              <c:strCache>
                <c:ptCount val="1"/>
                <c:pt idx="0">
                  <c:v>Utrzymanie i remonty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777777777777820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24074074074078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'Wykres 22'!$B$2:$G$2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(plan)</c:v>
                </c:pt>
              </c:strCache>
            </c:strRef>
          </c:cat>
          <c:val>
            <c:numRef>
              <c:f>'Wykres 22'!$B$4:$G$4</c:f>
              <c:numCache>
                <c:formatCode>_-* #,##0\ _z_ł_-;\-* #,##0\ _z_ł_-;_-* "-"??\ _z_ł_-;_-@_-</c:formatCode>
                <c:ptCount val="6"/>
                <c:pt idx="0">
                  <c:v>1743.99473149</c:v>
                </c:pt>
                <c:pt idx="1">
                  <c:v>1615.11454306</c:v>
                </c:pt>
                <c:pt idx="2" formatCode="_(* #,##0_);_(* \(#,##0\);_(* &quot;-&quot;??_);_(@_)">
                  <c:v>3185.9518214</c:v>
                </c:pt>
                <c:pt idx="3" formatCode="_(* #,##0_);_(* \(#,##0\);_(* &quot;-&quot;??_);_(@_)">
                  <c:v>3188.5868999999857</c:v>
                </c:pt>
                <c:pt idx="4" formatCode="_(* #,##0_);_(* \(#,##0\);_(* &quot;-&quot;??_);_(@_)">
                  <c:v>3881.3118000000022</c:v>
                </c:pt>
                <c:pt idx="5" formatCode="_(* #,##0_);_(* \(#,##0\);_(* &quot;-&quot;??_);_(@_)">
                  <c:v>3160.4680669999998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84256"/>
        <c:axId val="141585792"/>
      </c:barChart>
      <c:lineChart>
        <c:grouping val="standard"/>
        <c:varyColors val="0"/>
        <c:ser>
          <c:idx val="2"/>
          <c:order val="2"/>
          <c:tx>
            <c:strRef>
              <c:f>'Wykres 22'!$A$5</c:f>
              <c:strCache>
                <c:ptCount val="1"/>
                <c:pt idx="0">
                  <c:v>Udział % utrzymania i remontów w kwocie ogółem</c:v>
                </c:pt>
              </c:strCache>
            </c:strRef>
          </c:tx>
          <c:marker>
            <c:symbol val="none"/>
          </c:marke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'Wykres 22'!$B$5:$G$5</c:f>
              <c:numCache>
                <c:formatCode>0%</c:formatCode>
                <c:ptCount val="6"/>
                <c:pt idx="0">
                  <c:v>0.68156029958533038</c:v>
                </c:pt>
                <c:pt idx="1">
                  <c:v>0.73604100270391093</c:v>
                </c:pt>
                <c:pt idx="2">
                  <c:v>0.31640272671444508</c:v>
                </c:pt>
                <c:pt idx="3">
                  <c:v>0.23414502473410226</c:v>
                </c:pt>
                <c:pt idx="4">
                  <c:v>0.21125683516489513</c:v>
                </c:pt>
                <c:pt idx="5">
                  <c:v>0.10461985520970205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596160"/>
        <c:axId val="141597696"/>
      </c:lineChart>
      <c:catAx>
        <c:axId val="1415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585792"/>
        <c:crosses val="autoZero"/>
        <c:auto val="1"/>
        <c:lblAlgn val="ctr"/>
        <c:lblOffset val="100"/>
        <c:noMultiLvlLbl val="0"/>
      </c:catAx>
      <c:valAx>
        <c:axId val="141585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PLN</a:t>
                </a:r>
                <a:r>
                  <a:rPr lang="en-US" baseline="0"/>
                  <a:t> (</a:t>
                </a:r>
                <a:r>
                  <a:rPr lang="pl-PL" baseline="0"/>
                  <a:t>m</a:t>
                </a:r>
                <a:r>
                  <a:rPr lang="en-US" baseline="0"/>
                  <a:t>ilion</a:t>
                </a:r>
                <a:r>
                  <a:rPr lang="pl-PL" baseline="0"/>
                  <a:t>y</a:t>
                </a:r>
                <a:r>
                  <a:rPr lang="en-US" baseline="0"/>
                  <a:t>)</a:t>
                </a:r>
                <a:endParaRPr lang="en-US"/>
              </a:p>
            </c:rich>
          </c:tx>
          <c:layout/>
          <c:overlay val="0"/>
        </c:title>
        <c:numFmt formatCode="_-* #,##0\ _z_ł_-;\-* #,##0\ _z_ł_-;_-* &quot;-&quot;??\ _z_ł_-;_-@_-" sourceLinked="1"/>
        <c:majorTickMark val="out"/>
        <c:minorTickMark val="none"/>
        <c:tickLblPos val="nextTo"/>
        <c:crossAx val="141584256"/>
        <c:crosses val="autoZero"/>
        <c:crossBetween val="between"/>
      </c:valAx>
      <c:catAx>
        <c:axId val="141596160"/>
        <c:scaling>
          <c:orientation val="minMax"/>
        </c:scaling>
        <c:delete val="1"/>
        <c:axPos val="b"/>
        <c:majorTickMark val="out"/>
        <c:minorTickMark val="none"/>
        <c:tickLblPos val="nextTo"/>
        <c:crossAx val="141597696"/>
        <c:crosses val="autoZero"/>
        <c:auto val="1"/>
        <c:lblAlgn val="ctr"/>
        <c:lblOffset val="100"/>
        <c:noMultiLvlLbl val="0"/>
      </c:catAx>
      <c:valAx>
        <c:axId val="141597696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crossAx val="14159616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800" b="1" i="0" baseline="0" dirty="0" smtClean="0"/>
              <a:t>Krajowy Fundusz Drogowy</a:t>
            </a:r>
            <a:r>
              <a:rPr lang="en-US" sz="1800" b="1" i="0" baseline="0" dirty="0" smtClean="0"/>
              <a:t>: </a:t>
            </a:r>
            <a:r>
              <a:rPr lang="pl-PL" sz="1800" b="1" i="0" baseline="0" dirty="0" smtClean="0"/>
              <a:t>Przychody i zadłużenie</a:t>
            </a:r>
            <a:endParaRPr lang="en-US" sz="1800" b="1" i="0" baseline="0" dirty="0" smtClean="0"/>
          </a:p>
          <a:p>
            <a:pPr>
              <a:defRPr/>
            </a:pPr>
            <a:r>
              <a:rPr lang="en-US" sz="1800" b="1" i="0" baseline="0" dirty="0" smtClean="0"/>
              <a:t>(</a:t>
            </a:r>
            <a:r>
              <a:rPr lang="pl-PL" sz="1800" b="1" i="0" baseline="0" dirty="0" smtClean="0"/>
              <a:t>w mln </a:t>
            </a:r>
            <a:r>
              <a:rPr lang="en-US" sz="1800" b="1" i="0" baseline="0" dirty="0" smtClean="0"/>
              <a:t>PLN</a:t>
            </a:r>
            <a:r>
              <a:rPr lang="en-US" dirty="0" smtClean="0"/>
              <a:t>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Revenue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1833</c:v>
                </c:pt>
                <c:pt idx="1">
                  <c:v>2013</c:v>
                </c:pt>
                <c:pt idx="2">
                  <c:v>2236</c:v>
                </c:pt>
                <c:pt idx="3">
                  <c:v>2141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Amount Borrowed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2306</c:v>
                </c:pt>
                <c:pt idx="1">
                  <c:v>2380</c:v>
                </c:pt>
                <c:pt idx="2">
                  <c:v>723</c:v>
                </c:pt>
                <c:pt idx="3">
                  <c:v>13341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90677888"/>
        <c:axId val="290679424"/>
      </c:barChart>
      <c:catAx>
        <c:axId val="29067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90679424"/>
        <c:crosses val="autoZero"/>
        <c:auto val="1"/>
        <c:lblAlgn val="ctr"/>
        <c:lblOffset val="100"/>
        <c:noMultiLvlLbl val="0"/>
      </c:catAx>
      <c:valAx>
        <c:axId val="290679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90677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57622388797554"/>
          <c:y val="0.20284697508896798"/>
          <c:w val="0.80000236743124098"/>
          <c:h val="0.5053380782918149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Safety!$C$2</c:f>
              <c:strCache>
                <c:ptCount val="1"/>
                <c:pt idx="0">
                  <c:v>Poland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l-PL"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Safety!$A$7:$A$8</c:f>
              <c:strCache>
                <c:ptCount val="2"/>
                <c:pt idx="0">
                  <c:v>ROAD fatalities per 1000 million pass-km</c:v>
                </c:pt>
                <c:pt idx="1">
                  <c:v>RAIL fatalities per 1000 million pass-km</c:v>
                </c:pt>
              </c:strCache>
            </c:strRef>
          </c:cat>
          <c:val>
            <c:numRef>
              <c:f>Safety!$C$7:$C$8</c:f>
              <c:numCache>
                <c:formatCode>#,##0.00</c:formatCode>
                <c:ptCount val="2"/>
                <c:pt idx="0">
                  <c:v>20.93991448503489</c:v>
                </c:pt>
                <c:pt idx="1">
                  <c:v>0.56352459016393441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825536"/>
        <c:axId val="141827072"/>
      </c:barChart>
      <c:catAx>
        <c:axId val="14182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l-PL" sz="1400" b="1"/>
            </a:pPr>
            <a:endParaRPr lang="en-US"/>
          </a:p>
        </c:txPr>
        <c:crossAx val="141827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827072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l-PL" sz="1400" b="1"/>
            </a:pPr>
            <a:endParaRPr lang="en-US"/>
          </a:p>
        </c:txPr>
        <c:crossAx val="1418255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Sheet2!$B$101</c:f>
              <c:strCache>
                <c:ptCount val="1"/>
                <c:pt idx="0">
                  <c:v>Civial Aviation</c:v>
                </c:pt>
              </c:strCache>
            </c:strRef>
          </c:tx>
          <c:invertIfNegative val="0"/>
          <c:cat>
            <c:strRef>
              <c:f>Sheet2!$A$102:$A$108</c:f>
              <c:strCache>
                <c:ptCount val="7"/>
                <c:pt idx="0">
                  <c:v>Poland</c:v>
                </c:pt>
                <c:pt idx="1">
                  <c:v>Estonia</c:v>
                </c:pt>
                <c:pt idx="2">
                  <c:v>Czeck Republick</c:v>
                </c:pt>
                <c:pt idx="3">
                  <c:v>Hungary</c:v>
                </c:pt>
                <c:pt idx="4">
                  <c:v>France</c:v>
                </c:pt>
                <c:pt idx="5">
                  <c:v>Germany</c:v>
                </c:pt>
                <c:pt idx="6">
                  <c:v>EU-27</c:v>
                </c:pt>
              </c:strCache>
            </c:strRef>
          </c:cat>
          <c:val>
            <c:numRef>
              <c:f>Sheet2!$B$102:$B$108</c:f>
              <c:numCache>
                <c:formatCode>General</c:formatCode>
                <c:ptCount val="7"/>
                <c:pt idx="0">
                  <c:v>3.3</c:v>
                </c:pt>
                <c:pt idx="1">
                  <c:v>3.3</c:v>
                </c:pt>
                <c:pt idx="2">
                  <c:v>5.8</c:v>
                </c:pt>
                <c:pt idx="3">
                  <c:v>5.0999999999999996</c:v>
                </c:pt>
                <c:pt idx="4">
                  <c:v>13</c:v>
                </c:pt>
                <c:pt idx="5">
                  <c:v>14</c:v>
                </c:pt>
                <c:pt idx="6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Sheet2!$C$101</c:f>
              <c:strCache>
                <c:ptCount val="1"/>
                <c:pt idx="0">
                  <c:v>Road Transport</c:v>
                </c:pt>
              </c:strCache>
            </c:strRef>
          </c:tx>
          <c:invertIfNegative val="0"/>
          <c:cat>
            <c:strRef>
              <c:f>Sheet2!$A$102:$A$108</c:f>
              <c:strCache>
                <c:ptCount val="7"/>
                <c:pt idx="0">
                  <c:v>Poland</c:v>
                </c:pt>
                <c:pt idx="1">
                  <c:v>Estonia</c:v>
                </c:pt>
                <c:pt idx="2">
                  <c:v>Czeck Republick</c:v>
                </c:pt>
                <c:pt idx="3">
                  <c:v>Hungary</c:v>
                </c:pt>
                <c:pt idx="4">
                  <c:v>France</c:v>
                </c:pt>
                <c:pt idx="5">
                  <c:v>Germany</c:v>
                </c:pt>
                <c:pt idx="6">
                  <c:v>EU-27</c:v>
                </c:pt>
              </c:strCache>
            </c:strRef>
          </c:cat>
          <c:val>
            <c:numRef>
              <c:f>Sheet2!$C$102:$C$108</c:f>
              <c:numCache>
                <c:formatCode>General</c:formatCode>
                <c:ptCount val="7"/>
                <c:pt idx="0">
                  <c:v>91.7</c:v>
                </c:pt>
                <c:pt idx="1">
                  <c:v>66.099999999999994</c:v>
                </c:pt>
                <c:pt idx="2">
                  <c:v>91.9</c:v>
                </c:pt>
                <c:pt idx="3">
                  <c:v>93.4</c:v>
                </c:pt>
                <c:pt idx="4">
                  <c:v>79</c:v>
                </c:pt>
                <c:pt idx="5">
                  <c:v>78.099999999999994</c:v>
                </c:pt>
                <c:pt idx="6">
                  <c:v>71.2</c:v>
                </c:pt>
              </c:numCache>
            </c:numRef>
          </c:val>
        </c:ser>
        <c:ser>
          <c:idx val="2"/>
          <c:order val="2"/>
          <c:tx>
            <c:strRef>
              <c:f>Sheet2!$D$101</c:f>
              <c:strCache>
                <c:ptCount val="1"/>
                <c:pt idx="0">
                  <c:v>Railways</c:v>
                </c:pt>
              </c:strCache>
            </c:strRef>
          </c:tx>
          <c:invertIfNegative val="0"/>
          <c:cat>
            <c:strRef>
              <c:f>Sheet2!$A$102:$A$108</c:f>
              <c:strCache>
                <c:ptCount val="7"/>
                <c:pt idx="0">
                  <c:v>Poland</c:v>
                </c:pt>
                <c:pt idx="1">
                  <c:v>Estonia</c:v>
                </c:pt>
                <c:pt idx="2">
                  <c:v>Czeck Republick</c:v>
                </c:pt>
                <c:pt idx="3">
                  <c:v>Hungary</c:v>
                </c:pt>
                <c:pt idx="4">
                  <c:v>France</c:v>
                </c:pt>
                <c:pt idx="5">
                  <c:v>Germany</c:v>
                </c:pt>
                <c:pt idx="6">
                  <c:v>EU-27</c:v>
                </c:pt>
              </c:strCache>
            </c:strRef>
          </c:cat>
          <c:val>
            <c:numRef>
              <c:f>Sheet2!$D$102:$D$108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4.3</c:v>
                </c:pt>
                <c:pt idx="2">
                  <c:v>1.4</c:v>
                </c:pt>
                <c:pt idx="3">
                  <c:v>1.4</c:v>
                </c:pt>
                <c:pt idx="4">
                  <c:v>0.4</c:v>
                </c:pt>
                <c:pt idx="5">
                  <c:v>0.70000000000000062</c:v>
                </c:pt>
                <c:pt idx="6">
                  <c:v>0.60000000000000064</c:v>
                </c:pt>
              </c:numCache>
            </c:numRef>
          </c:val>
        </c:ser>
        <c:ser>
          <c:idx val="3"/>
          <c:order val="3"/>
          <c:tx>
            <c:strRef>
              <c:f>Sheet2!$E$101</c:f>
              <c:strCache>
                <c:ptCount val="1"/>
                <c:pt idx="0">
                  <c:v>Navigation</c:v>
                </c:pt>
              </c:strCache>
            </c:strRef>
          </c:tx>
          <c:invertIfNegative val="0"/>
          <c:cat>
            <c:strRef>
              <c:f>Sheet2!$A$102:$A$108</c:f>
              <c:strCache>
                <c:ptCount val="7"/>
                <c:pt idx="0">
                  <c:v>Poland</c:v>
                </c:pt>
                <c:pt idx="1">
                  <c:v>Estonia</c:v>
                </c:pt>
                <c:pt idx="2">
                  <c:v>Czeck Republick</c:v>
                </c:pt>
                <c:pt idx="3">
                  <c:v>Hungary</c:v>
                </c:pt>
                <c:pt idx="4">
                  <c:v>France</c:v>
                </c:pt>
                <c:pt idx="5">
                  <c:v>Germany</c:v>
                </c:pt>
                <c:pt idx="6">
                  <c:v>EU-27</c:v>
                </c:pt>
              </c:strCache>
            </c:strRef>
          </c:cat>
          <c:val>
            <c:numRef>
              <c:f>Sheet2!$E$102:$E$108</c:f>
              <c:numCache>
                <c:formatCode>General</c:formatCode>
                <c:ptCount val="7"/>
                <c:pt idx="0">
                  <c:v>2.4</c:v>
                </c:pt>
                <c:pt idx="1">
                  <c:v>22.1</c:v>
                </c:pt>
                <c:pt idx="2">
                  <c:v>0.1</c:v>
                </c:pt>
                <c:pt idx="3">
                  <c:v>0</c:v>
                </c:pt>
                <c:pt idx="4">
                  <c:v>7.3</c:v>
                </c:pt>
                <c:pt idx="5">
                  <c:v>5</c:v>
                </c:pt>
                <c:pt idx="6">
                  <c:v>15.2</c:v>
                </c:pt>
              </c:numCache>
            </c:numRef>
          </c:val>
        </c:ser>
        <c:ser>
          <c:idx val="4"/>
          <c:order val="4"/>
          <c:tx>
            <c:strRef>
              <c:f>Sheet2!$F$101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Sheet2!$A$102:$A$108</c:f>
              <c:strCache>
                <c:ptCount val="7"/>
                <c:pt idx="0">
                  <c:v>Poland</c:v>
                </c:pt>
                <c:pt idx="1">
                  <c:v>Estonia</c:v>
                </c:pt>
                <c:pt idx="2">
                  <c:v>Czeck Republick</c:v>
                </c:pt>
                <c:pt idx="3">
                  <c:v>Hungary</c:v>
                </c:pt>
                <c:pt idx="4">
                  <c:v>France</c:v>
                </c:pt>
                <c:pt idx="5">
                  <c:v>Germany</c:v>
                </c:pt>
                <c:pt idx="6">
                  <c:v>EU-27</c:v>
                </c:pt>
              </c:strCache>
            </c:strRef>
          </c:cat>
          <c:val>
            <c:numRef>
              <c:f>Sheet2!$F$102:$F$108</c:f>
              <c:numCache>
                <c:formatCode>General</c:formatCode>
                <c:ptCount val="7"/>
                <c:pt idx="0">
                  <c:v>1.6</c:v>
                </c:pt>
                <c:pt idx="1">
                  <c:v>4.2</c:v>
                </c:pt>
                <c:pt idx="2">
                  <c:v>0.8</c:v>
                </c:pt>
                <c:pt idx="3">
                  <c:v>0</c:v>
                </c:pt>
                <c:pt idx="4">
                  <c:v>0.4</c:v>
                </c:pt>
                <c:pt idx="5">
                  <c:v>2.2999999999999998</c:v>
                </c:pt>
                <c:pt idx="6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947264"/>
        <c:axId val="141948800"/>
      </c:barChart>
      <c:catAx>
        <c:axId val="14194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1948800"/>
        <c:crosses val="autoZero"/>
        <c:auto val="1"/>
        <c:lblAlgn val="ctr"/>
        <c:lblOffset val="100"/>
        <c:noMultiLvlLbl val="0"/>
      </c:catAx>
      <c:valAx>
        <c:axId val="14194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947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3 Pl (2)'!$B$4</c:f>
              <c:strCache>
                <c:ptCount val="1"/>
                <c:pt idx="0">
                  <c:v>Transport drogowy (mln tkm)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elete val="1"/>
          </c:dLbls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(2)'!$C$4:$P$4</c:f>
              <c:numCache>
                <c:formatCode>0.00</c:formatCode>
                <c:ptCount val="14"/>
                <c:pt idx="0">
                  <c:v>51.2</c:v>
                </c:pt>
                <c:pt idx="1">
                  <c:v>56.513000000000005</c:v>
                </c:pt>
                <c:pt idx="2">
                  <c:v>63.684000000000005</c:v>
                </c:pt>
                <c:pt idx="3">
                  <c:v>69.542000000000002</c:v>
                </c:pt>
                <c:pt idx="4">
                  <c:v>70.452000000000012</c:v>
                </c:pt>
                <c:pt idx="5">
                  <c:v>75.022999999999982</c:v>
                </c:pt>
                <c:pt idx="6">
                  <c:v>77.227999999999994</c:v>
                </c:pt>
                <c:pt idx="7">
                  <c:v>80.318000000000012</c:v>
                </c:pt>
                <c:pt idx="8">
                  <c:v>85.989000000000004</c:v>
                </c:pt>
                <c:pt idx="9">
                  <c:v>102.807</c:v>
                </c:pt>
                <c:pt idx="10">
                  <c:v>111.82599999999998</c:v>
                </c:pt>
                <c:pt idx="11">
                  <c:v>128.315</c:v>
                </c:pt>
                <c:pt idx="12">
                  <c:v>150.87900000000002</c:v>
                </c:pt>
                <c:pt idx="13">
                  <c:v>164.93</c:v>
                </c:pt>
              </c:numCache>
            </c:numRef>
          </c:val>
        </c:ser>
        <c:ser>
          <c:idx val="1"/>
          <c:order val="1"/>
          <c:tx>
            <c:strRef>
              <c:f>'Figure 3 Pl (2)'!$B$5</c:f>
              <c:strCache>
                <c:ptCount val="1"/>
                <c:pt idx="0">
                  <c:v>Transport kolejowy (mln tkm)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elete val="1"/>
          </c:dLbls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(2)'!$C$5:$P$5</c:f>
              <c:numCache>
                <c:formatCode>0.00</c:formatCode>
                <c:ptCount val="14"/>
                <c:pt idx="0">
                  <c:v>68.2</c:v>
                </c:pt>
                <c:pt idx="1">
                  <c:v>67.400000000000006</c:v>
                </c:pt>
                <c:pt idx="2">
                  <c:v>67.7</c:v>
                </c:pt>
                <c:pt idx="3">
                  <c:v>60.9</c:v>
                </c:pt>
                <c:pt idx="4">
                  <c:v>55.1</c:v>
                </c:pt>
                <c:pt idx="5">
                  <c:v>54</c:v>
                </c:pt>
                <c:pt idx="6">
                  <c:v>47.7</c:v>
                </c:pt>
                <c:pt idx="7">
                  <c:v>46.6</c:v>
                </c:pt>
                <c:pt idx="8">
                  <c:v>47.407000000000004</c:v>
                </c:pt>
                <c:pt idx="9">
                  <c:v>52.332000000000001</c:v>
                </c:pt>
                <c:pt idx="10">
                  <c:v>49.972000000000001</c:v>
                </c:pt>
                <c:pt idx="11">
                  <c:v>53.622000000000057</c:v>
                </c:pt>
                <c:pt idx="12">
                  <c:v>54.253</c:v>
                </c:pt>
                <c:pt idx="13">
                  <c:v>52.043000000000006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798784"/>
        <c:axId val="115800320"/>
      </c:barChart>
      <c:lineChart>
        <c:grouping val="standard"/>
        <c:varyColors val="0"/>
        <c:ser>
          <c:idx val="2"/>
          <c:order val="2"/>
          <c:tx>
            <c:strRef>
              <c:f>'Figure 3 Pl (2)'!$B$9</c:f>
              <c:strCache>
                <c:ptCount val="1"/>
                <c:pt idx="0">
                  <c:v>% udział w rynku -  transport drogowy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(2)'!$C$9:$P$9</c:f>
              <c:numCache>
                <c:formatCode>0%</c:formatCode>
                <c:ptCount val="14"/>
                <c:pt idx="0">
                  <c:v>0.42599217904983855</c:v>
                </c:pt>
                <c:pt idx="1">
                  <c:v>0.45285392610162428</c:v>
                </c:pt>
                <c:pt idx="2">
                  <c:v>0.4816007985843278</c:v>
                </c:pt>
                <c:pt idx="3">
                  <c:v>0.52935176445513499</c:v>
                </c:pt>
                <c:pt idx="4">
                  <c:v>0.55626440956321266</c:v>
                </c:pt>
                <c:pt idx="5">
                  <c:v>0.57687368801470262</c:v>
                </c:pt>
                <c:pt idx="6">
                  <c:v>0.61198808165335361</c:v>
                </c:pt>
                <c:pt idx="7">
                  <c:v>0.62726875136671767</c:v>
                </c:pt>
                <c:pt idx="8">
                  <c:v>0.64042809902582964</c:v>
                </c:pt>
                <c:pt idx="9">
                  <c:v>0.66110000064305108</c:v>
                </c:pt>
                <c:pt idx="10">
                  <c:v>0.68975173477255203</c:v>
                </c:pt>
                <c:pt idx="11">
                  <c:v>0.70415308463117265</c:v>
                </c:pt>
                <c:pt idx="12">
                  <c:v>0.73452964573119972</c:v>
                </c:pt>
                <c:pt idx="13">
                  <c:v>0.75917146144994263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'Figure 3 Pl (2)'!$B$10</c:f>
              <c:strCache>
                <c:ptCount val="1"/>
                <c:pt idx="0">
                  <c:v>% udział w rynku -  transport kolejowy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'Figure 3 Pl (2)'!$C$3:$P$3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'Figure 3 Pl (2)'!$C$10:$P$10</c:f>
              <c:numCache>
                <c:formatCode>0%</c:formatCode>
                <c:ptCount val="14"/>
                <c:pt idx="0">
                  <c:v>0.56743489474997921</c:v>
                </c:pt>
                <c:pt idx="1">
                  <c:v>0.54009439632030665</c:v>
                </c:pt>
                <c:pt idx="2">
                  <c:v>0.51197120256515072</c:v>
                </c:pt>
                <c:pt idx="3">
                  <c:v>0.46356910148281238</c:v>
                </c:pt>
                <c:pt idx="4">
                  <c:v>0.435050374253862</c:v>
                </c:pt>
                <c:pt idx="5">
                  <c:v>0.41522172070956781</c:v>
                </c:pt>
                <c:pt idx="6">
                  <c:v>0.3779954355268163</c:v>
                </c:pt>
                <c:pt idx="7">
                  <c:v>0.36393739651994667</c:v>
                </c:pt>
                <c:pt idx="8">
                  <c:v>0.35307742723508245</c:v>
                </c:pt>
                <c:pt idx="9">
                  <c:v>0.33652071584281434</c:v>
                </c:pt>
                <c:pt idx="10">
                  <c:v>0.30823130300693879</c:v>
                </c:pt>
                <c:pt idx="11">
                  <c:v>0.29426097263837231</c:v>
                </c:pt>
                <c:pt idx="12">
                  <c:v>0.26412182523647942</c:v>
                </c:pt>
                <c:pt idx="13">
                  <c:v>0.23955350978135789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673344"/>
        <c:axId val="135671808"/>
      </c:lineChart>
      <c:catAx>
        <c:axId val="1157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5800320"/>
        <c:crosses val="autoZero"/>
        <c:auto val="1"/>
        <c:lblAlgn val="ctr"/>
        <c:lblOffset val="100"/>
        <c:noMultiLvlLbl val="0"/>
      </c:catAx>
      <c:valAx>
        <c:axId val="1158003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5798784"/>
        <c:crosses val="autoZero"/>
        <c:crossBetween val="between"/>
      </c:valAx>
      <c:valAx>
        <c:axId val="13567180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5673344"/>
        <c:crosses val="max"/>
        <c:crossBetween val="between"/>
      </c:valAx>
      <c:catAx>
        <c:axId val="135673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567180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pl-PL"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Poland</a:t>
            </a:r>
            <a:r>
              <a:rPr lang="en-US" sz="2000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Freight</a:t>
            </a:r>
          </a:p>
        </c:rich>
      </c:tx>
      <c:layout>
        <c:manualLayout>
          <c:xMode val="edge"/>
          <c:yMode val="edge"/>
          <c:x val="3.0103638857831606E-3"/>
          <c:y val="2.145840465593975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tx>
            <c:strRef>
              <c:f>'GDP vs Transport Evolution'!$C$71</c:f>
              <c:strCache>
                <c:ptCount val="1"/>
                <c:pt idx="0">
                  <c:v>2007</c:v>
                </c:pt>
              </c:strCache>
            </c:strRef>
          </c:tx>
          <c:dLbls>
            <c:dLbl>
              <c:idx val="0"/>
              <c:layout>
                <c:manualLayout>
                  <c:x val="-3.3388888888888878E-2"/>
                  <c:y val="9.80985710119568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369777418306622E-2"/>
                  <c:y val="-3.593555463976447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Railway, 26.38%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61332958380292E-2"/>
                  <c:y val="-3.11523559555055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7777783064126049"/>
                  <c:y val="-1.12863021372879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'GDP vs Transport Evolution'!$A$72:$A$75</c:f>
              <c:strCache>
                <c:ptCount val="4"/>
                <c:pt idx="0">
                  <c:v>Road</c:v>
                </c:pt>
                <c:pt idx="1">
                  <c:v>Railway</c:v>
                </c:pt>
                <c:pt idx="2">
                  <c:v>Inland waters</c:v>
                </c:pt>
                <c:pt idx="3">
                  <c:v>Oil Pipelines</c:v>
                </c:pt>
              </c:strCache>
            </c:strRef>
          </c:cat>
          <c:val>
            <c:numRef>
              <c:f>'GDP vs Transport Evolution'!$C$72:$C$75</c:f>
              <c:numCache>
                <c:formatCode>0.00%</c:formatCode>
                <c:ptCount val="4"/>
                <c:pt idx="0">
                  <c:v>0.73354044514454075</c:v>
                </c:pt>
                <c:pt idx="1">
                  <c:v>0.26376612895384238</c:v>
                </c:pt>
                <c:pt idx="2">
                  <c:v>1.3467129508085275E-3</c:v>
                </c:pt>
                <c:pt idx="3">
                  <c:v>1.3467129508085275E-3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pl-PL"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EU-27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Freight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1.929155730533692E-2"/>
          <c:y val="2.136752136752137E-3"/>
        </c:manualLayout>
      </c:layout>
      <c:overlay val="0"/>
    </c:title>
    <c:autoTitleDeleted val="0"/>
    <c:view3D>
      <c:rotX val="30"/>
      <c:rotY val="6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'GDP vs Transport Evolution'!$B$110</c:f>
              <c:strCache>
                <c:ptCount val="1"/>
                <c:pt idx="0">
                  <c:v>2007</c:v>
                </c:pt>
              </c:strCache>
            </c:strRef>
          </c:tx>
          <c:dLbls>
            <c:dLbl>
              <c:idx val="0"/>
              <c:layout>
                <c:manualLayout>
                  <c:x val="7.5268817204301092E-2"/>
                  <c:y val="2.3717519685039382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276056218779316E-2"/>
                  <c:y val="0.13750000000000001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Railway, 10.70%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885870516185477"/>
                  <c:y val="-2.1623258631132646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8888888888888891"/>
                  <c:y val="-0.18518518518518687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66666666666668E-2"/>
                  <c:y val="-5.092592592592599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Sea 37.25%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4722222222222384"/>
                  <c:y val="-9.259259259259449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Air 0.07%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'GDP vs Transport Evolution'!$A$111:$A$116</c:f>
              <c:strCache>
                <c:ptCount val="6"/>
                <c:pt idx="0">
                  <c:v>Road</c:v>
                </c:pt>
                <c:pt idx="1">
                  <c:v>Railway</c:v>
                </c:pt>
                <c:pt idx="2">
                  <c:v>Inland waters</c:v>
                </c:pt>
                <c:pt idx="3">
                  <c:v>Pipelines</c:v>
                </c:pt>
                <c:pt idx="4">
                  <c:v>Sea</c:v>
                </c:pt>
                <c:pt idx="5">
                  <c:v>Air</c:v>
                </c:pt>
              </c:strCache>
            </c:strRef>
          </c:cat>
          <c:val>
            <c:numRef>
              <c:f>'GDP vs Transport Evolution'!$B$111:$B$116</c:f>
              <c:numCache>
                <c:formatCode>0.00%</c:formatCode>
                <c:ptCount val="6"/>
                <c:pt idx="0">
                  <c:v>0.45590000000000008</c:v>
                </c:pt>
                <c:pt idx="1">
                  <c:v>0.10700000000000012</c:v>
                </c:pt>
                <c:pt idx="2">
                  <c:v>3.3399999999999999E-2</c:v>
                </c:pt>
                <c:pt idx="3">
                  <c:v>3.0500000000000006E-2</c:v>
                </c:pt>
                <c:pt idx="4">
                  <c:v>0.37254184472787188</c:v>
                </c:pt>
                <c:pt idx="5">
                  <c:v>7.3325696422629023E-4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pl-PL"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Poland Passenger</a:t>
            </a:r>
          </a:p>
        </c:rich>
      </c:tx>
      <c:layout>
        <c:manualLayout>
          <c:xMode val="edge"/>
          <c:yMode val="edge"/>
          <c:x val="9.759759759759859E-3"/>
          <c:y val="2.7210884353741478E-2"/>
        </c:manualLayout>
      </c:layout>
      <c:overlay val="0"/>
    </c:title>
    <c:autoTitleDeleted val="0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tx>
            <c:strRef>
              <c:f>'GDP vs Transport Evolution'!$C$81</c:f>
              <c:strCache>
                <c:ptCount val="1"/>
                <c:pt idx="0">
                  <c:v>2007</c:v>
                </c:pt>
              </c:strCache>
            </c:strRef>
          </c:tx>
          <c:dLbls>
            <c:dLbl>
              <c:idx val="0"/>
              <c:layout>
                <c:manualLayout>
                  <c:x val="-8.9833145856767896E-2"/>
                  <c:y val="-2.354801803620701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218316460442445"/>
                  <c:y val="-2.30486573793660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228252718410202E-2"/>
                  <c:y val="-0.14707921125244033"/>
                </c:manualLayout>
              </c:layout>
              <c:spPr/>
              <c:txPr>
                <a:bodyPr/>
                <a:lstStyle/>
                <a:p>
                  <a:pPr>
                    <a:defRPr lang="pl-PL" sz="14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0217374855170131"/>
                  <c:y val="-4.97262842144740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'GDP vs Transport Evolution'!$A$82:$A$85</c:f>
              <c:strCache>
                <c:ptCount val="4"/>
                <c:pt idx="0">
                  <c:v>Passenger cars</c:v>
                </c:pt>
                <c:pt idx="1">
                  <c:v>Bus &amp; Coach</c:v>
                </c:pt>
                <c:pt idx="2">
                  <c:v>Railway</c:v>
                </c:pt>
                <c:pt idx="3">
                  <c:v>Tram &amp; Metro</c:v>
                </c:pt>
              </c:strCache>
            </c:strRef>
          </c:cat>
          <c:val>
            <c:numRef>
              <c:f>'GDP vs Transport Evolution'!$C$82:$C$85</c:f>
              <c:numCache>
                <c:formatCode>0.00%</c:formatCode>
                <c:ptCount val="4"/>
                <c:pt idx="0">
                  <c:v>0.8233508721820556</c:v>
                </c:pt>
                <c:pt idx="1">
                  <c:v>9.4148861121913244E-2</c:v>
                </c:pt>
                <c:pt idx="2">
                  <c:v>6.7186752605878336E-2</c:v>
                </c:pt>
                <c:pt idx="3">
                  <c:v>1.5313514090153591E-2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pl-PL"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EU-27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Passenger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1.8214181560638323E-2"/>
          <c:y val="0"/>
        </c:manualLayout>
      </c:layout>
      <c:overlay val="0"/>
    </c:title>
    <c:autoTitleDeleted val="0"/>
    <c:view3D>
      <c:rotX val="30"/>
      <c:rotY val="2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'GDP vs Transport Evolution'!$B$130</c:f>
              <c:strCache>
                <c:ptCount val="1"/>
                <c:pt idx="0">
                  <c:v>2007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17479706804942188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431372549019612"/>
                  <c:y val="6.604474745534857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705206885904004E-2"/>
                  <c:y val="7.7235772357723581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2996607131425642"/>
                </c:manualLayout>
              </c:layout>
              <c:tx>
                <c:rich>
                  <a:bodyPr/>
                  <a:lstStyle/>
                  <a:p>
                    <a:pPr>
                      <a:defRPr lang="pl-PL" sz="1400" b="1">
                        <a:solidFill>
                          <a:srgbClr val="B82C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Railway &amp; high Speed, 7.42%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527906438165851E-2"/>
                  <c:y val="-0.10162633634210359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70651395848246E-4"/>
                  <c:y val="-0.1794273734075933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494651236777221"/>
                  <c:y val="-0.22052845528455267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'GDP vs Transport Evolution'!$A$131:$A$137</c:f>
              <c:strCache>
                <c:ptCount val="7"/>
                <c:pt idx="0">
                  <c:v>Passengers cars</c:v>
                </c:pt>
                <c:pt idx="1">
                  <c:v>P2W</c:v>
                </c:pt>
                <c:pt idx="2">
                  <c:v>Buss &amp; Coach</c:v>
                </c:pt>
                <c:pt idx="3">
                  <c:v>Railway &amp; high Speed</c:v>
                </c:pt>
                <c:pt idx="4">
                  <c:v>Tram &amp; Metro</c:v>
                </c:pt>
                <c:pt idx="5">
                  <c:v>Air</c:v>
                </c:pt>
                <c:pt idx="6">
                  <c:v>Sea</c:v>
                </c:pt>
              </c:strCache>
            </c:strRef>
          </c:cat>
          <c:val>
            <c:numRef>
              <c:f>'GDP vs Transport Evolution'!$B$131:$B$137</c:f>
              <c:numCache>
                <c:formatCode>0.00%</c:formatCode>
                <c:ptCount val="7"/>
                <c:pt idx="0">
                  <c:v>0.71400000000000063</c:v>
                </c:pt>
                <c:pt idx="1">
                  <c:v>2.35E-2</c:v>
                </c:pt>
                <c:pt idx="2">
                  <c:v>8.2100000000000006E-2</c:v>
                </c:pt>
                <c:pt idx="3">
                  <c:v>7.4200000000000002E-2</c:v>
                </c:pt>
                <c:pt idx="4">
                  <c:v>1.2999999999999998E-2</c:v>
                </c:pt>
                <c:pt idx="5">
                  <c:v>8.7000000000000022E-2</c:v>
                </c:pt>
                <c:pt idx="6">
                  <c:v>6.2000000000000275E-3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Graphs!$A$8</c:f>
              <c:strCache>
                <c:ptCount val="1"/>
                <c:pt idx="0">
                  <c:v>Maintenance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3398692810457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0392156862745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705882352941176E-2"/>
                  <c:y val="2.7416038382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078431372549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Graphs!$B$7:$E$7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Graphs!$B$8:$E$8</c:f>
              <c:numCache>
                <c:formatCode>#,##0</c:formatCode>
                <c:ptCount val="4"/>
                <c:pt idx="0">
                  <c:v>4795.4391771133805</c:v>
                </c:pt>
                <c:pt idx="1">
                  <c:v>5094.7018307658254</c:v>
                </c:pt>
                <c:pt idx="2">
                  <c:v>6507.8469452157224</c:v>
                </c:pt>
                <c:pt idx="3">
                  <c:v>6992.2714127839999</c:v>
                </c:pt>
              </c:numCache>
            </c:numRef>
          </c:val>
        </c:ser>
        <c:ser>
          <c:idx val="1"/>
          <c:order val="1"/>
          <c:tx>
            <c:strRef>
              <c:f>Graphs!$A$9</c:f>
              <c:strCache>
                <c:ptCount val="1"/>
                <c:pt idx="0">
                  <c:v>CAPEX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705882352941176E-2"/>
                  <c:y val="-5.48320767649081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Graphs!$B$7:$E$7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Graphs!$B$9:$E$9</c:f>
              <c:numCache>
                <c:formatCode>#,##0</c:formatCode>
                <c:ptCount val="4"/>
                <c:pt idx="0">
                  <c:v>5620.6120897337378</c:v>
                </c:pt>
                <c:pt idx="1">
                  <c:v>7559.3628187361373</c:v>
                </c:pt>
                <c:pt idx="2">
                  <c:v>10150.880848455132</c:v>
                </c:pt>
                <c:pt idx="3">
                  <c:v>13038.829860764667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88576"/>
        <c:axId val="115690112"/>
      </c:barChart>
      <c:catAx>
        <c:axId val="11568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l-PL" sz="1600" b="1"/>
            </a:pPr>
            <a:endParaRPr lang="en-US"/>
          </a:p>
        </c:txPr>
        <c:crossAx val="115690112"/>
        <c:crosses val="autoZero"/>
        <c:auto val="1"/>
        <c:lblAlgn val="ctr"/>
        <c:lblOffset val="100"/>
        <c:noMultiLvlLbl val="0"/>
      </c:catAx>
      <c:valAx>
        <c:axId val="115690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pl-PL" sz="1400"/>
                </a:pPr>
                <a:r>
                  <a:rPr lang="en-US" sz="1400"/>
                  <a:t>PLN (Millions)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pl-PL" sz="1400" b="1"/>
            </a:pPr>
            <a:endParaRPr lang="en-US"/>
          </a:p>
        </c:txPr>
        <c:crossAx val="1156885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pl-PL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912158157649645"/>
          <c:y val="2.4554484568739252E-2"/>
          <c:w val="0.80087841842350349"/>
          <c:h val="0.73369671463480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 22 in Policy Paper'!$U$54</c:f>
              <c:strCache>
                <c:ptCount val="1"/>
                <c:pt idx="0">
                  <c:v>Maintenance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l-PL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'Table 22 in Policy Paper'!$V$53:$Y$53</c:f>
              <c:numCache>
                <c:formatCode>General</c:formatCode>
                <c:ptCount val="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</c:numCache>
            </c:numRef>
          </c:cat>
          <c:val>
            <c:numRef>
              <c:f>'Table 22 in Policy Paper'!$V$54:$Y$54</c:f>
              <c:numCache>
                <c:formatCode>#,##0</c:formatCode>
                <c:ptCount val="4"/>
                <c:pt idx="0">
                  <c:v>2512.5</c:v>
                </c:pt>
                <c:pt idx="1">
                  <c:v>2666.2879999999927</c:v>
                </c:pt>
                <c:pt idx="2">
                  <c:v>3004.2530000000002</c:v>
                </c:pt>
                <c:pt idx="3">
                  <c:v>2779.4050000000002</c:v>
                </c:pt>
              </c:numCache>
            </c:numRef>
          </c:val>
        </c:ser>
        <c:ser>
          <c:idx val="1"/>
          <c:order val="1"/>
          <c:tx>
            <c:strRef>
              <c:f>'Table 22 in Policy Paper'!$U$55</c:f>
              <c:strCache>
                <c:ptCount val="1"/>
                <c:pt idx="0">
                  <c:v>CAPEX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29032258064523E-2"/>
                  <c:y val="-8.62068965517242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645161290322891E-3"/>
                  <c:y val="5.74712643678162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17204301075269E-2"/>
                  <c:y val="2.87356321839081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010752688172046E-2"/>
                  <c:y val="5.74712643678162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l-PL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'Table 22 in Policy Paper'!$V$53:$Y$53</c:f>
              <c:numCache>
                <c:formatCode>General</c:formatCode>
                <c:ptCount val="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</c:numCache>
            </c:numRef>
          </c:cat>
          <c:val>
            <c:numRef>
              <c:f>'Table 22 in Policy Paper'!$V$55:$Y$55</c:f>
              <c:numCache>
                <c:formatCode>#,##0</c:formatCode>
                <c:ptCount val="4"/>
                <c:pt idx="0">
                  <c:v>346.73099999999891</c:v>
                </c:pt>
                <c:pt idx="1">
                  <c:v>967.99699999999996</c:v>
                </c:pt>
                <c:pt idx="2">
                  <c:v>1920.1309999999999</c:v>
                </c:pt>
                <c:pt idx="3">
                  <c:v>1331.808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732864"/>
        <c:axId val="115734400"/>
      </c:barChart>
      <c:catAx>
        <c:axId val="11573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l-PL" sz="1600" b="1"/>
            </a:pPr>
            <a:endParaRPr lang="en-US"/>
          </a:p>
        </c:txPr>
        <c:crossAx val="115734400"/>
        <c:crosses val="autoZero"/>
        <c:auto val="1"/>
        <c:lblAlgn val="ctr"/>
        <c:lblOffset val="100"/>
        <c:noMultiLvlLbl val="0"/>
      </c:catAx>
      <c:valAx>
        <c:axId val="115734400"/>
        <c:scaling>
          <c:orientation val="minMax"/>
          <c:max val="1400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pl-PL" sz="1400" b="1"/>
            </a:pPr>
            <a:endParaRPr lang="en-US"/>
          </a:p>
        </c:txPr>
        <c:crossAx val="115732864"/>
        <c:crosses val="autoZero"/>
        <c:crossBetween val="between"/>
        <c:majorUnit val="2000"/>
      </c:valAx>
    </c:plotArea>
    <c:legend>
      <c:legendPos val="b"/>
      <c:layout/>
      <c:overlay val="0"/>
      <c:txPr>
        <a:bodyPr/>
        <a:lstStyle/>
        <a:p>
          <a:pPr>
            <a:defRPr lang="pl-PL"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'Table 11 in Policy Paper'!$A$39</c:f>
              <c:strCache>
                <c:ptCount val="1"/>
                <c:pt idx="0">
                  <c:v>Access Charges + PLK (level 2007)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'Table 11 in Policy Paper'!$B$34:$F$34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'Table 11 in Policy Paper'!$B$39:$F$39</c:f>
              <c:numCache>
                <c:formatCode>0%</c:formatCode>
                <c:ptCount val="5"/>
                <c:pt idx="0">
                  <c:v>0.37375621299776635</c:v>
                </c:pt>
                <c:pt idx="1">
                  <c:v>0.24113779448467948</c:v>
                </c:pt>
                <c:pt idx="2">
                  <c:v>0.2231778483537715</c:v>
                </c:pt>
                <c:pt idx="3">
                  <c:v>0.27166157764718535</c:v>
                </c:pt>
                <c:pt idx="4">
                  <c:v>0.35844144275464512</c:v>
                </c:pt>
              </c:numCache>
            </c:numRef>
          </c:val>
        </c:ser>
        <c:ser>
          <c:idx val="1"/>
          <c:order val="1"/>
          <c:tx>
            <c:strRef>
              <c:f>'Table 11 in Policy Paper'!$A$40</c:f>
              <c:strCache>
                <c:ptCount val="1"/>
                <c:pt idx="0">
                  <c:v>State Budget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'Table 11 in Policy Paper'!$B$34:$F$34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'Table 11 in Policy Paper'!$B$40:$F$40</c:f>
              <c:numCache>
                <c:formatCode>0%</c:formatCode>
                <c:ptCount val="5"/>
                <c:pt idx="0">
                  <c:v>0.24145643539379577</c:v>
                </c:pt>
                <c:pt idx="1">
                  <c:v>0.33460882355945748</c:v>
                </c:pt>
                <c:pt idx="2">
                  <c:v>0.32797374556212688</c:v>
                </c:pt>
                <c:pt idx="3">
                  <c:v>0.32244334310220596</c:v>
                </c:pt>
                <c:pt idx="4">
                  <c:v>0.29672594464149776</c:v>
                </c:pt>
              </c:numCache>
            </c:numRef>
          </c:val>
        </c:ser>
        <c:ser>
          <c:idx val="2"/>
          <c:order val="2"/>
          <c:tx>
            <c:strRef>
              <c:f>'Table 11 in Policy Paper'!$A$41</c:f>
              <c:strCache>
                <c:ptCount val="1"/>
                <c:pt idx="0">
                  <c:v>EU Funds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l-PL"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'Table 11 in Policy Paper'!$B$34:$F$34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'Table 11 in Policy Paper'!$B$41:$F$41</c:f>
              <c:numCache>
                <c:formatCode>0%</c:formatCode>
                <c:ptCount val="5"/>
                <c:pt idx="0">
                  <c:v>0.38478735160843947</c:v>
                </c:pt>
                <c:pt idx="1">
                  <c:v>0.42425338195586654</c:v>
                </c:pt>
                <c:pt idx="2">
                  <c:v>0.44884840608410181</c:v>
                </c:pt>
                <c:pt idx="3">
                  <c:v>0.40589507925061091</c:v>
                </c:pt>
                <c:pt idx="4">
                  <c:v>0.34483261260385867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1709696"/>
        <c:axId val="141711232"/>
      </c:barChart>
      <c:catAx>
        <c:axId val="1417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l-PL"/>
            </a:pPr>
            <a:endParaRPr lang="en-US"/>
          </a:p>
        </c:txPr>
        <c:crossAx val="141711232"/>
        <c:crosses val="autoZero"/>
        <c:auto val="1"/>
        <c:lblAlgn val="ctr"/>
        <c:lblOffset val="100"/>
        <c:noMultiLvlLbl val="0"/>
      </c:catAx>
      <c:valAx>
        <c:axId val="14171123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pl-PL" sz="1400" b="1"/>
            </a:pPr>
            <a:endParaRPr lang="en-US"/>
          </a:p>
        </c:txPr>
        <c:crossAx val="141709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pl-PL"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0.28571</cdr:x>
      <cdr:y>0.9105</cdr:y>
    </cdr:from>
    <cdr:to>
      <cdr:x>0.50605</cdr:x>
      <cdr:y>0.97246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-5400000">
          <a:off x="3028950" y="3327340"/>
          <a:ext cx="276999" cy="1762899"/>
        </a:xfrm>
        <a:prstGeom xmlns:a="http://schemas.openxmlformats.org/drawingml/2006/main" prst="rect">
          <a:avLst/>
        </a:prstGeom>
        <a:solidFill xmlns:a="http://schemas.openxmlformats.org/drawingml/2006/main">
          <a:srgbClr val="800000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eaVert" wrap="square" lIns="45720" rIns="45720" anchor="ctr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pl-PL" sz="1200" b="1" dirty="0" smtClean="0">
              <a:solidFill>
                <a:sysClr val="window" lastClr="FFFFFF"/>
              </a:solidFill>
            </a:rPr>
            <a:t>Przychody operacyjne </a:t>
          </a:r>
          <a:endParaRPr lang="pl-PL" sz="1200" b="1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0.54286</cdr:x>
      <cdr:y>0.91477</cdr:y>
    </cdr:from>
    <cdr:to>
      <cdr:x>0.76319</cdr:x>
      <cdr:y>0.97674</cdr:y>
    </cdr:to>
    <cdr:sp macro="" textlink="">
      <cdr:nvSpPr>
        <cdr:cNvPr id="4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-5400000">
          <a:off x="5086350" y="3346450"/>
          <a:ext cx="276999" cy="1762899"/>
        </a:xfrm>
        <a:prstGeom xmlns:a="http://schemas.openxmlformats.org/drawingml/2006/main" prst="rect">
          <a:avLst/>
        </a:prstGeom>
        <a:solidFill xmlns:a="http://schemas.openxmlformats.org/drawingml/2006/main">
          <a:srgbClr val="800000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eaVert" wrap="square" lIns="45720" rIns="45720" anchor="ctr">
          <a:spAutoFit/>
        </a:bodyPr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pl-PL" sz="1200" b="1" dirty="0" smtClean="0">
              <a:solidFill>
                <a:sysClr val="window" lastClr="FFFFFF"/>
              </a:solidFill>
            </a:rPr>
            <a:t>Środki pożyczone</a:t>
          </a:r>
          <a:endParaRPr lang="pl-PL" sz="1200" b="1" dirty="0">
            <a:solidFill>
              <a:sysClr val="window" lastClr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A0BB0-B1CB-4935-B99F-1A673E79058E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B8F96-51E1-4C03-9A30-F2D3EA9F4E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2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AB773-F6F1-43F5-B919-6720E8C3B5C1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963C7-6417-4505-A759-DA46998D1E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0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963C7-6417-4505-A759-DA46998D1E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9BE94-8236-4D5E-99F3-2ABC2B6DF5D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9BE94-8236-4D5E-99F3-2ABC2B6DF5D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00800"/>
            <a:ext cx="300096" cy="30384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00800"/>
            <a:ext cx="300096" cy="30384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0" name="Picture 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00800"/>
            <a:ext cx="300096" cy="30384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7" name="Picture 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00800"/>
            <a:ext cx="300096" cy="30384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7" name="Picture 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00800"/>
            <a:ext cx="300096" cy="30384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1" name="Picture 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00800"/>
            <a:ext cx="300096" cy="30384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C23733-3060-4B71-B0C2-DBB6833B98BB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63463C-8BA1-4A08-87F2-3BD2810CA1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9" descr="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400800"/>
            <a:ext cx="300096" cy="30384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cuttaree@worldbank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81400"/>
            <a:ext cx="6858000" cy="1295400"/>
          </a:xfrm>
        </p:spPr>
        <p:txBody>
          <a:bodyPr>
            <a:noAutofit/>
          </a:bodyPr>
          <a:lstStyle/>
          <a:p>
            <a:r>
              <a:rPr lang="pl-PL" sz="2400" noProof="0" dirty="0" smtClean="0"/>
              <a:t>Polska – Dokument dotyczący </a:t>
            </a:r>
            <a:r>
              <a:rPr lang="pl-PL" sz="2400" dirty="0" smtClean="0"/>
              <a:t>polityki transportowej: </a:t>
            </a:r>
            <a:r>
              <a:rPr lang="pl-PL" sz="2400" i="1" dirty="0" smtClean="0"/>
              <a:t>W stronę zrównoważonego transportu lądowego</a:t>
            </a:r>
            <a:endParaRPr lang="pl-PL" sz="2400" i="1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239000" cy="742950"/>
          </a:xfrm>
        </p:spPr>
        <p:txBody>
          <a:bodyPr>
            <a:noAutofit/>
          </a:bodyPr>
          <a:lstStyle/>
          <a:p>
            <a:r>
              <a:rPr lang="pl-PL" sz="1200" b="1" i="1" dirty="0" smtClean="0"/>
              <a:t>Konferencja: </a:t>
            </a:r>
            <a:r>
              <a:rPr lang="pl-PL" sz="1200" b="1" dirty="0"/>
              <a:t>Polityka przestrzenna a transportowa - Ewaluacja inwestycji infrastrukturalnych</a:t>
            </a:r>
            <a:r>
              <a:rPr lang="pl-PL" sz="1200" b="1" dirty="0" smtClean="0"/>
              <a:t>, </a:t>
            </a:r>
            <a:r>
              <a:rPr lang="pl-PL" sz="1200" dirty="0" smtClean="0"/>
              <a:t>17 grudnia</a:t>
            </a:r>
            <a:r>
              <a:rPr lang="pl-PL" sz="1200" dirty="0" smtClean="0"/>
              <a:t> 2012</a:t>
            </a:r>
            <a:r>
              <a:rPr lang="en-US" sz="1200" b="1" dirty="0" smtClean="0"/>
              <a:t> </a:t>
            </a:r>
            <a:endParaRPr lang="pl-PL" sz="1200" b="1" dirty="0" smtClean="0"/>
          </a:p>
          <a:p>
            <a:r>
              <a:rPr lang="pl-PL" sz="1400" b="1" noProof="0" dirty="0" smtClean="0"/>
              <a:t>Radosław Czapski – Bank Światowy</a:t>
            </a: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447800"/>
            <a:ext cx="1354668" cy="1371601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Opłaty płacone przez użytkowników kolei są znacząco wyższe niż użytkowników dróg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669958"/>
              </p:ext>
            </p:extLst>
          </p:nvPr>
        </p:nvGraphicFramePr>
        <p:xfrm>
          <a:off x="152400" y="1295400"/>
          <a:ext cx="87630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27"/>
                <a:gridCol w="1322717"/>
                <a:gridCol w="2144884"/>
                <a:gridCol w="132536"/>
                <a:gridCol w="2320088"/>
                <a:gridCol w="1040040"/>
                <a:gridCol w="1082708"/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dirty="0" smtClean="0"/>
                        <a:t>Przewozy </a:t>
                      </a:r>
                      <a:r>
                        <a:rPr lang="en-US" dirty="0" smtClean="0"/>
                        <a:t>[</a:t>
                      </a:r>
                      <a:r>
                        <a:rPr lang="pl-PL" dirty="0" smtClean="0"/>
                        <a:t>mld jedn. Przew.]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dirty="0" smtClean="0"/>
                        <a:t>Nakłady publiczne </a:t>
                      </a:r>
                      <a:r>
                        <a:rPr lang="en-US" dirty="0" smtClean="0"/>
                        <a:t>(bud</a:t>
                      </a:r>
                      <a:r>
                        <a:rPr lang="pl-PL" dirty="0" smtClean="0"/>
                        <a:t>żet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pl-PL" baseline="0" dirty="0" smtClean="0"/>
                        <a:t>pożyczki</a:t>
                      </a:r>
                      <a:r>
                        <a:rPr lang="en-US" baseline="0" dirty="0" smtClean="0"/>
                        <a:t>, U</a:t>
                      </a:r>
                      <a:r>
                        <a:rPr lang="pl-PL" baseline="0" dirty="0" smtClean="0"/>
                        <a:t>E</a:t>
                      </a:r>
                      <a:r>
                        <a:rPr lang="en-US" baseline="0" dirty="0" smtClean="0"/>
                        <a:t>)</a:t>
                      </a:r>
                      <a:r>
                        <a:rPr lang="pl-PL" baseline="0" dirty="0" smtClean="0"/>
                        <a:t> [mln zl]</a:t>
                      </a:r>
                      <a:endParaRPr lang="en-US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pl-PL" dirty="0" smtClean="0"/>
                        <a:t>Wkład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użytkowników </a:t>
                      </a:r>
                      <a:r>
                        <a:rPr lang="en-US" dirty="0" smtClean="0"/>
                        <a:t>(</a:t>
                      </a:r>
                      <a:r>
                        <a:rPr lang="pl-PL" dirty="0" smtClean="0"/>
                        <a:t>opłaty</a:t>
                      </a:r>
                      <a:r>
                        <a:rPr lang="en-US" dirty="0" smtClean="0"/>
                        <a:t>,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smtClean="0"/>
                        <a:t>podatki </a:t>
                      </a:r>
                      <a:r>
                        <a:rPr lang="pl-PL" dirty="0" smtClean="0"/>
                        <a:t>w paliwie,  </a:t>
                      </a:r>
                      <a:r>
                        <a:rPr lang="en-US" baseline="0" dirty="0" smtClean="0"/>
                        <a:t>etc</a:t>
                      </a:r>
                      <a:r>
                        <a:rPr lang="en-US" baseline="0" dirty="0" smtClean="0"/>
                        <a:t>.)</a:t>
                      </a:r>
                      <a:r>
                        <a:rPr lang="pl-PL" baseline="0" dirty="0" smtClean="0"/>
                        <a:t>[mln zl]</a:t>
                      </a:r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PLN/</a:t>
                      </a:r>
                      <a:r>
                        <a:rPr lang="pl-PL" dirty="0" err="1" smtClean="0"/>
                        <a:t>jedn.przew</a:t>
                      </a:r>
                      <a:r>
                        <a:rPr lang="pl-PL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Płacone</a:t>
                      </a:r>
                      <a:r>
                        <a:rPr lang="pl-PL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przez </a:t>
                      </a: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użytk</a:t>
                      </a: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Płacone przez </a:t>
                      </a:r>
                      <a:r>
                        <a:rPr lang="pl-PL" sz="1600" b="1" baseline="0" dirty="0" smtClean="0">
                          <a:solidFill>
                            <a:schemeClr val="bg1"/>
                          </a:solidFill>
                        </a:rPr>
                        <a:t> państwo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14960">
                <a:tc gridSpan="7">
                  <a:txBody>
                    <a:bodyPr/>
                    <a:lstStyle/>
                    <a:p>
                      <a:r>
                        <a:rPr lang="en-US" b="1" dirty="0" smtClean="0"/>
                        <a:t>2007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drogi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417.50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3,175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2,013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0.0048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0.0076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kolej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73.50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2,080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2,624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0.0357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0.0283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b="1" dirty="0" smtClean="0"/>
                        <a:t>2009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drogi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508.5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12,464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2,323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0.0046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0.0245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kolej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62.0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3,263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2,381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0.0384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0.0526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4800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Użytkownicy kolei płacą </a:t>
            </a:r>
            <a:r>
              <a:rPr lang="en-US" b="1" dirty="0" smtClean="0">
                <a:solidFill>
                  <a:srgbClr val="C00000"/>
                </a:solidFill>
              </a:rPr>
              <a:t>7-8 </a:t>
            </a:r>
            <a:r>
              <a:rPr lang="pl-PL" b="1" dirty="0" smtClean="0">
                <a:solidFill>
                  <a:srgbClr val="C00000"/>
                </a:solidFill>
              </a:rPr>
              <a:t>razy więcej za infrastrukturę niż użytkownicy dróg w </a:t>
            </a:r>
            <a:r>
              <a:rPr lang="pl-PL" b="1" dirty="0" err="1" smtClean="0">
                <a:solidFill>
                  <a:srgbClr val="C00000"/>
                </a:solidFill>
              </a:rPr>
              <a:t>przliczeniu</a:t>
            </a:r>
            <a:r>
              <a:rPr lang="pl-PL" b="1" dirty="0" smtClean="0">
                <a:solidFill>
                  <a:srgbClr val="C00000"/>
                </a:solidFill>
              </a:rPr>
              <a:t> na jednostkę przewozową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10" name="Bent-Up Arrow 9"/>
          <p:cNvSpPr/>
          <p:nvPr/>
        </p:nvSpPr>
        <p:spPr>
          <a:xfrm>
            <a:off x="6705600" y="4648200"/>
            <a:ext cx="596900" cy="685800"/>
          </a:xfrm>
          <a:prstGeom prst="bentUpArrow">
            <a:avLst>
              <a:gd name="adj1" fmla="val 22872"/>
              <a:gd name="adj2" fmla="val 2500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54864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Państwo płaci </a:t>
            </a:r>
            <a:r>
              <a:rPr lang="en-US" b="1" dirty="0" smtClean="0">
                <a:solidFill>
                  <a:srgbClr val="C00000"/>
                </a:solidFill>
              </a:rPr>
              <a:t>2-3 </a:t>
            </a:r>
            <a:r>
              <a:rPr lang="pl-PL" b="1" dirty="0" smtClean="0">
                <a:solidFill>
                  <a:srgbClr val="C00000"/>
                </a:solidFill>
              </a:rPr>
              <a:t>razy więcej za </a:t>
            </a:r>
            <a:r>
              <a:rPr lang="en-US" b="1" dirty="0" smtClean="0">
                <a:solidFill>
                  <a:srgbClr val="C00000"/>
                </a:solidFill>
              </a:rPr>
              <a:t>transport </a:t>
            </a:r>
            <a:r>
              <a:rPr lang="pl-PL" b="1" dirty="0" smtClean="0">
                <a:solidFill>
                  <a:srgbClr val="C00000"/>
                </a:solidFill>
              </a:rPr>
              <a:t>jedn. przewozowej  koleją w porównaniu do dróg (koszty zewnętrzne nie są uwzględnione </a:t>
            </a:r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pl-PL" b="1" dirty="0" smtClean="0">
                <a:solidFill>
                  <a:srgbClr val="C00000"/>
                </a:solidFill>
              </a:rPr>
              <a:t> zanieczyszczenia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pl-PL" b="1" dirty="0" smtClean="0">
                <a:solidFill>
                  <a:srgbClr val="C00000"/>
                </a:solidFill>
              </a:rPr>
              <a:t>kongestia, wypadki</a:t>
            </a:r>
            <a:r>
              <a:rPr lang="en-US" b="1" dirty="0" smtClean="0">
                <a:solidFill>
                  <a:srgbClr val="C00000"/>
                </a:solidFill>
              </a:rPr>
              <a:t>, etc.)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Bent-Up Arrow 11"/>
          <p:cNvSpPr/>
          <p:nvPr/>
        </p:nvSpPr>
        <p:spPr>
          <a:xfrm>
            <a:off x="7772400" y="4724400"/>
            <a:ext cx="762000" cy="1295400"/>
          </a:xfrm>
          <a:prstGeom prst="bentUpArrow">
            <a:avLst>
              <a:gd name="adj1" fmla="val 16667"/>
              <a:gd name="adj2" fmla="val 2500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8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>
              <a:spcBef>
                <a:spcPct val="0"/>
              </a:spcBef>
            </a:pPr>
            <a:fld id="{566DAF8B-8C63-4860-885A-09AD74DA40A0}" type="slidenum">
              <a:rPr lang="pl-PL" sz="1200">
                <a:solidFill>
                  <a:srgbClr val="808080"/>
                </a:solidFill>
                <a:latin typeface="Calibri" pitchFamily="34" charset="0"/>
              </a:rPr>
              <a:pPr algn="r" defTabSz="912813">
                <a:spcBef>
                  <a:spcPct val="0"/>
                </a:spcBef>
              </a:pPr>
              <a:t>10</a:t>
            </a:fld>
            <a:endParaRPr lang="pl-PL" sz="1200" dirty="0">
              <a:solidFill>
                <a:srgbClr val="8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Systemy składające się na infrastrukturę </a:t>
            </a:r>
            <a:r>
              <a:rPr lang="en-US" dirty="0" err="1" smtClean="0"/>
              <a:t>kolejow</a:t>
            </a:r>
            <a:r>
              <a:rPr lang="pl-PL" dirty="0" smtClean="0"/>
              <a:t>ą są </a:t>
            </a:r>
            <a:r>
              <a:rPr lang="pl-PL" dirty="0" smtClean="0"/>
              <a:t>w większości przestarzałe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3716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2" name="Slide Number Placeholder 18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BA874563-0830-466F-9BE0-2C81C3071FCC}" type="slidenum">
              <a:rPr lang="pl-PL" sz="1200">
                <a:solidFill>
                  <a:srgbClr val="808080"/>
                </a:solidFill>
                <a:latin typeface="Calibri" pitchFamily="34" charset="0"/>
              </a:rPr>
              <a:pPr algn="r" defTabSz="912813"/>
              <a:t>11</a:t>
            </a:fld>
            <a:endParaRPr lang="pl-PL" sz="1200" dirty="0">
              <a:solidFill>
                <a:srgbClr val="808080"/>
              </a:solidFill>
              <a:latin typeface="Calibri" pitchFamily="34" charset="0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 rot="-5400000">
            <a:off x="2273300" y="774700"/>
            <a:ext cx="274638" cy="28400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Urządzenia telekomunikacyjne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 rot="-5400000">
            <a:off x="2106613" y="1398587"/>
            <a:ext cx="274638" cy="32686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/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Zasilanie i trakcja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 rot="-5400000">
            <a:off x="1866900" y="1933575"/>
            <a:ext cx="457200" cy="3657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Przekaźnikowe/elektroniczne systemy sterowania ruchem kolejowym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 rot="-5400000">
            <a:off x="2463800" y="3479800"/>
            <a:ext cx="274638" cy="24590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Sygnalizacja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 rot="-5400000">
            <a:off x="1910556" y="5395119"/>
            <a:ext cx="274638" cy="762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&lt;10 lat</a:t>
            </a: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 rot="-5400000">
            <a:off x="3244056" y="5280819"/>
            <a:ext cx="274638" cy="990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11-20 lat</a:t>
            </a: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 rot="-5400000">
            <a:off x="4606131" y="5280819"/>
            <a:ext cx="274638" cy="990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21-30 lat</a:t>
            </a: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 rot="-5400000">
            <a:off x="5977731" y="5280819"/>
            <a:ext cx="274638" cy="990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31-40 lat</a:t>
            </a: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 rot="-5400000">
            <a:off x="7287419" y="5352256"/>
            <a:ext cx="274638" cy="84772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&gt;40 lat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Inwestycje drogowe kreują znaczące przyszłe potrzeby w zakresie utrzymania i rehabilitacji</a:t>
            </a:r>
            <a:endParaRPr lang="pl-PL" sz="2800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1219200"/>
            <a:ext cx="3137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Wydatki w sektorze drogowym</a:t>
            </a:r>
            <a:endParaRPr lang="en-US" dirty="0"/>
          </a:p>
        </p:txBody>
      </p:sp>
      <p:sp>
        <p:nvSpPr>
          <p:cNvPr id="6" name="Slide Number Placeholder 18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 defTabSz="914274" rtl="0">
              <a:defRPr/>
            </a:pPr>
            <a:fld id="{B58F1651-DEA7-4D2A-B814-E5FCA4BD3732}" type="slidenum">
              <a:rPr lang="en-US" sz="1200" kern="1200">
                <a:solidFill>
                  <a:srgbClr val="808080"/>
                </a:solidFill>
                <a:latin typeface="Calibri"/>
                <a:ea typeface="+mn-ea"/>
                <a:cs typeface="+mn-cs"/>
              </a:rPr>
              <a:pPr algn="r" defTabSz="914274" rtl="0">
                <a:defRPr/>
              </a:pPr>
              <a:t>12</a:t>
            </a:fld>
            <a:endParaRPr lang="en-US" sz="1200" kern="1200" dirty="0">
              <a:solidFill>
                <a:srgbClr val="80808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5410200"/>
            <a:ext cx="8229600" cy="9144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Ostatnio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ydatki na utrzymanie infrastruktury niebezpiecznie maleją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257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Źródło danych:  MI, GDDKiA, 2009</a:t>
            </a:r>
            <a:endParaRPr lang="en-US" sz="1400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1066800" y="1524000"/>
          <a:ext cx="7162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Znacznie wzrósł poziom zaciągniętych pożyczek na drogi bez równoczesnego wzrostu przychodów</a:t>
            </a:r>
            <a:endParaRPr lang="pl-PL" noProof="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397000"/>
          <a:ext cx="80010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4682" y="6019800"/>
            <a:ext cx="8478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l-PL" sz="1400" dirty="0" smtClean="0"/>
              <a:t>Przychody operacyjne obejmują</a:t>
            </a:r>
            <a:r>
              <a:rPr lang="en-US" sz="1400" dirty="0" smtClean="0"/>
              <a:t>: </a:t>
            </a:r>
            <a:r>
              <a:rPr lang="pl-PL" sz="1400" dirty="0" smtClean="0"/>
              <a:t>opłatę drogową w cenie paliw</a:t>
            </a:r>
            <a:r>
              <a:rPr lang="en-US" sz="1400" dirty="0" smtClean="0"/>
              <a:t>, </a:t>
            </a:r>
            <a:r>
              <a:rPr lang="pl-PL" sz="1400" dirty="0" smtClean="0"/>
              <a:t>opłaty koncesyjne</a:t>
            </a:r>
            <a:r>
              <a:rPr lang="en-US" sz="1400" dirty="0" smtClean="0"/>
              <a:t> </a:t>
            </a:r>
            <a:r>
              <a:rPr lang="pl-PL" sz="1400" dirty="0" smtClean="0"/>
              <a:t>i inne opłaty użytkowników dróg</a:t>
            </a:r>
            <a:endParaRPr lang="en-US" sz="1400" dirty="0"/>
          </a:p>
        </p:txBody>
      </p:sp>
      <p:sp>
        <p:nvSpPr>
          <p:cNvPr id="7" name="Slide Number Placeholder 18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58F1B40C-901E-4137-8C14-5234E587F384}" type="slidenum">
              <a:rPr lang="en-US" sz="1200">
                <a:solidFill>
                  <a:srgbClr val="808080"/>
                </a:solidFill>
                <a:latin typeface="Calibri" pitchFamily="34" charset="0"/>
              </a:rPr>
              <a:pPr algn="r" defTabSz="912813"/>
              <a:t>13</a:t>
            </a:fld>
            <a:endParaRPr lang="en-US" sz="1200" dirty="0">
              <a:solidFill>
                <a:srgbClr val="8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dirty="0" smtClean="0"/>
              <a:t>Bezpieczeństwo ruchu w transporcie lądowym 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62000" y="990600"/>
          <a:ext cx="7467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5426075"/>
            <a:ext cx="7207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Liczba rannych i zabitych w wypadkach samochodowych w Polsce jest wśród najwyższych w Europie</a:t>
            </a:r>
          </a:p>
        </p:txBody>
      </p:sp>
      <p:sp>
        <p:nvSpPr>
          <p:cNvPr id="10246" name="Text Box 1029"/>
          <p:cNvSpPr txBox="1">
            <a:spLocks noChangeArrowheads="1"/>
          </p:cNvSpPr>
          <p:nvPr/>
        </p:nvSpPr>
        <p:spPr bwMode="auto">
          <a:xfrm rot="-5400000">
            <a:off x="2994025" y="3178175"/>
            <a:ext cx="457200" cy="32448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Liczba ofiar wypadków DROGOWYCH na miliard pasażerokilometrów</a:t>
            </a:r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 rot="-5400000">
            <a:off x="6346825" y="3159125"/>
            <a:ext cx="457200" cy="32448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bg1"/>
                </a:solidFill>
              </a:rPr>
              <a:t>Liczba ofiar wypadków KOLEJOWYCH na miliard pasażerokilometrów</a:t>
            </a:r>
          </a:p>
        </p:txBody>
      </p:sp>
      <p:sp>
        <p:nvSpPr>
          <p:cNvPr id="8" name="Slide Number Placeholder 18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58F1B40C-901E-4137-8C14-5234E587F384}" type="slidenum">
              <a:rPr lang="en-US" sz="1200">
                <a:solidFill>
                  <a:srgbClr val="808080"/>
                </a:solidFill>
                <a:latin typeface="Calibri" pitchFamily="34" charset="0"/>
              </a:rPr>
              <a:pPr algn="r" defTabSz="912813"/>
              <a:t>14</a:t>
            </a:fld>
            <a:endParaRPr lang="en-US" sz="1200" dirty="0">
              <a:solidFill>
                <a:srgbClr val="8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Polska pozostaje w tyle za innymi państwami UE w zakresie poprawy bezpieczeństwa drogowego</a:t>
            </a:r>
            <a:endParaRPr lang="pl-PL" sz="2400" noProof="0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00" y="1752600"/>
            <a:ext cx="7932600" cy="42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9200" y="1371600"/>
            <a:ext cx="688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Liczba ofiar śmiertelnych wypadków drogowych na milion mieszkańców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2004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Źródło danych </a:t>
            </a:r>
            <a:r>
              <a:rPr lang="en-US" sz="1200" dirty="0" smtClean="0"/>
              <a:t>: ETSC (2009)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7848600" y="2895600"/>
            <a:ext cx="457200" cy="2590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Slide Number Placeholder 18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58F1B40C-901E-4137-8C14-5234E587F384}" type="slidenum">
              <a:rPr lang="en-US" sz="1200">
                <a:solidFill>
                  <a:srgbClr val="808080"/>
                </a:solidFill>
                <a:latin typeface="Calibri" pitchFamily="34" charset="0"/>
              </a:rPr>
              <a:pPr algn="r" defTabSz="912813"/>
              <a:t>15</a:t>
            </a:fld>
            <a:endParaRPr lang="en-US" sz="1200" dirty="0">
              <a:solidFill>
                <a:srgbClr val="8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609600" y="1477964"/>
            <a:ext cx="3810000" cy="3632200"/>
            <a:chOff x="384" y="931"/>
            <a:chExt cx="2400" cy="2288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4" y="1224"/>
              <a:ext cx="240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423" y="931"/>
              <a:ext cx="2322" cy="2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561" y="1663"/>
              <a:ext cx="124" cy="597"/>
            </a:xfrm>
            <a:custGeom>
              <a:avLst/>
              <a:gdLst/>
              <a:ahLst/>
              <a:cxnLst>
                <a:cxn ang="0">
                  <a:pos x="16" y="1"/>
                </a:cxn>
                <a:cxn ang="0">
                  <a:pos x="0" y="0"/>
                </a:cxn>
                <a:cxn ang="0">
                  <a:pos x="0" y="79"/>
                </a:cxn>
                <a:cxn ang="0">
                  <a:pos x="16" y="1"/>
                </a:cxn>
              </a:cxnLst>
              <a:rect l="0" t="0" r="r" b="b"/>
              <a:pathLst>
                <a:path w="16" h="79">
                  <a:moveTo>
                    <a:pt x="16" y="1"/>
                  </a:moveTo>
                  <a:cubicBezTo>
                    <a:pt x="10" y="0"/>
                    <a:pt x="5" y="0"/>
                    <a:pt x="0" y="0"/>
                  </a:cubicBezTo>
                  <a:lnTo>
                    <a:pt x="0" y="79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9999FF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949" y="1671"/>
              <a:ext cx="1223" cy="1185"/>
            </a:xfrm>
            <a:custGeom>
              <a:avLst/>
              <a:gdLst/>
              <a:ahLst/>
              <a:cxnLst>
                <a:cxn ang="0">
                  <a:pos x="54" y="2"/>
                </a:cxn>
                <a:cxn ang="0">
                  <a:pos x="0" y="77"/>
                </a:cxn>
                <a:cxn ang="0">
                  <a:pos x="79" y="157"/>
                </a:cxn>
                <a:cxn ang="0">
                  <a:pos x="158" y="78"/>
                </a:cxn>
                <a:cxn ang="0">
                  <a:pos x="95" y="0"/>
                </a:cxn>
                <a:cxn ang="0">
                  <a:pos x="79" y="78"/>
                </a:cxn>
                <a:cxn ang="0">
                  <a:pos x="54" y="2"/>
                </a:cxn>
              </a:cxnLst>
              <a:rect l="0" t="0" r="r" b="b"/>
              <a:pathLst>
                <a:path w="158" h="157">
                  <a:moveTo>
                    <a:pt x="54" y="2"/>
                  </a:moveTo>
                  <a:cubicBezTo>
                    <a:pt x="22" y="13"/>
                    <a:pt x="0" y="43"/>
                    <a:pt x="0" y="77"/>
                  </a:cubicBezTo>
                  <a:cubicBezTo>
                    <a:pt x="0" y="121"/>
                    <a:pt x="35" y="157"/>
                    <a:pt x="79" y="157"/>
                  </a:cubicBezTo>
                  <a:cubicBezTo>
                    <a:pt x="122" y="157"/>
                    <a:pt x="158" y="121"/>
                    <a:pt x="158" y="78"/>
                  </a:cubicBezTo>
                  <a:cubicBezTo>
                    <a:pt x="158" y="40"/>
                    <a:pt x="131" y="8"/>
                    <a:pt x="95" y="0"/>
                  </a:cubicBezTo>
                  <a:lnTo>
                    <a:pt x="79" y="78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93366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1367" y="1678"/>
              <a:ext cx="194" cy="58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"/>
                </a:cxn>
                <a:cxn ang="0">
                  <a:pos x="25" y="77"/>
                </a:cxn>
                <a:cxn ang="0">
                  <a:pos x="6" y="0"/>
                </a:cxn>
              </a:cxnLst>
              <a:rect l="0" t="0" r="r" b="b"/>
              <a:pathLst>
                <a:path w="25" h="77">
                  <a:moveTo>
                    <a:pt x="6" y="0"/>
                  </a:moveTo>
                  <a:cubicBezTo>
                    <a:pt x="4" y="0"/>
                    <a:pt x="2" y="1"/>
                    <a:pt x="0" y="1"/>
                  </a:cubicBezTo>
                  <a:lnTo>
                    <a:pt x="25" y="7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CC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1414" y="1663"/>
              <a:ext cx="147" cy="5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2"/>
                </a:cxn>
                <a:cxn ang="0">
                  <a:pos x="19" y="79"/>
                </a:cxn>
                <a:cxn ang="0">
                  <a:pos x="11" y="0"/>
                </a:cxn>
              </a:cxnLst>
              <a:rect l="0" t="0" r="r" b="b"/>
              <a:pathLst>
                <a:path w="19" h="79">
                  <a:moveTo>
                    <a:pt x="11" y="0"/>
                  </a:moveTo>
                  <a:cubicBezTo>
                    <a:pt x="7" y="0"/>
                    <a:pt x="3" y="1"/>
                    <a:pt x="0" y="2"/>
                  </a:cubicBezTo>
                  <a:lnTo>
                    <a:pt x="19" y="7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CFFFF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1499" y="1663"/>
              <a:ext cx="62" cy="59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8" y="79"/>
                </a:cxn>
                <a:cxn ang="0">
                  <a:pos x="7" y="0"/>
                </a:cxn>
              </a:cxnLst>
              <a:rect l="0" t="0" r="r" b="b"/>
              <a:pathLst>
                <a:path w="8" h="79">
                  <a:moveTo>
                    <a:pt x="7" y="0"/>
                  </a:moveTo>
                  <a:cubicBezTo>
                    <a:pt x="5" y="0"/>
                    <a:pt x="2" y="0"/>
                    <a:pt x="0" y="0"/>
                  </a:cubicBezTo>
                  <a:lnTo>
                    <a:pt x="8" y="7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623" y="1536"/>
              <a:ext cx="345" cy="12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1" y="0"/>
                </a:cxn>
                <a:cxn ang="0">
                  <a:pos x="0" y="8"/>
                </a:cxn>
              </a:cxnLst>
              <a:rect l="0" t="0" r="r" b="b"/>
              <a:pathLst>
                <a:path w="26" h="8">
                  <a:moveTo>
                    <a:pt x="26" y="0"/>
                  </a:moveTo>
                  <a:lnTo>
                    <a:pt x="21" y="0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592" y="2856"/>
              <a:ext cx="77" cy="129"/>
            </a:xfrm>
            <a:custGeom>
              <a:avLst/>
              <a:gdLst/>
              <a:ahLst/>
              <a:cxnLst>
                <a:cxn ang="0">
                  <a:pos x="10" y="17"/>
                </a:cxn>
                <a:cxn ang="0">
                  <a:pos x="5" y="17"/>
                </a:cxn>
                <a:cxn ang="0">
                  <a:pos x="0" y="0"/>
                </a:cxn>
              </a:cxnLst>
              <a:rect l="0" t="0" r="r" b="b"/>
              <a:pathLst>
                <a:path w="10" h="17">
                  <a:moveTo>
                    <a:pt x="10" y="17"/>
                  </a:moveTo>
                  <a:lnTo>
                    <a:pt x="5" y="1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1042" y="1686"/>
              <a:ext cx="3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45" y="0"/>
                </a:cxn>
              </a:cxnLst>
              <a:rect l="0" t="0" r="r" b="b"/>
              <a:pathLst>
                <a:path w="45">
                  <a:moveTo>
                    <a:pt x="0" y="0"/>
                  </a:moveTo>
                  <a:lnTo>
                    <a:pt x="5" y="0"/>
                  </a:lnTo>
                  <a:lnTo>
                    <a:pt x="4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1282" y="1573"/>
              <a:ext cx="170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22" y="13"/>
                </a:cxn>
              </a:cxnLst>
              <a:rect l="0" t="0" r="r" b="b"/>
              <a:pathLst>
                <a:path w="22" h="13">
                  <a:moveTo>
                    <a:pt x="0" y="0"/>
                  </a:moveTo>
                  <a:lnTo>
                    <a:pt x="0" y="5"/>
                  </a:lnTo>
                  <a:lnTo>
                    <a:pt x="22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1530" y="1414"/>
              <a:ext cx="39" cy="24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0" y="33"/>
                </a:cxn>
              </a:cxnLst>
              <a:rect l="0" t="0" r="r" b="b"/>
              <a:pathLst>
                <a:path w="5" h="33">
                  <a:moveTo>
                    <a:pt x="5" y="0"/>
                  </a:moveTo>
                  <a:lnTo>
                    <a:pt x="0" y="0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1917" y="1437"/>
              <a:ext cx="3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Lotnictwo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1968" y="1536"/>
              <a:ext cx="2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cywilne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1894" y="1663"/>
              <a:ext cx="255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3,3%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686" y="1573"/>
              <a:ext cx="22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Koleje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763" y="1686"/>
              <a:ext cx="255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1,2%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584" y="1301"/>
              <a:ext cx="15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Inne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592" y="1414"/>
              <a:ext cx="255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1,5%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112" y="1384"/>
              <a:ext cx="29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Żegluga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212" y="1474"/>
              <a:ext cx="23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2,4%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1708" y="2871"/>
              <a:ext cx="19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Drogi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1685" y="2985"/>
              <a:ext cx="302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91,6%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Udział transportu w emisji gazów cieplarnianych gorszy niż w wielu krajach UE</a:t>
            </a:r>
            <a:endParaRPr lang="pl-PL" noProof="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019800"/>
            <a:ext cx="1798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Źródło danych</a:t>
            </a:r>
            <a:r>
              <a:rPr lang="en-US" sz="1200" dirty="0" smtClean="0"/>
              <a:t>: DG TREN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295400"/>
            <a:ext cx="2832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l-PL" dirty="0" smtClean="0"/>
              <a:t>Udział rynkowy emisji</a:t>
            </a:r>
            <a:r>
              <a:rPr lang="en-US" dirty="0" smtClean="0"/>
              <a:t> CO2</a:t>
            </a:r>
          </a:p>
          <a:p>
            <a:pPr>
              <a:defRPr/>
            </a:pPr>
            <a:r>
              <a:rPr lang="pl-PL" dirty="0" smtClean="0"/>
              <a:t>z transportu</a:t>
            </a:r>
            <a:r>
              <a:rPr lang="en-US" dirty="0" smtClean="0"/>
              <a:t> (2006)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</p:nvPr>
        </p:nvGraphicFramePr>
        <p:xfrm>
          <a:off x="4632325" y="2133600"/>
          <a:ext cx="4041775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81600" y="1447800"/>
            <a:ext cx="3522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l-PL" dirty="0" smtClean="0"/>
              <a:t>Emisje gazów cieplarnianych według</a:t>
            </a:r>
          </a:p>
          <a:p>
            <a:pPr>
              <a:defRPr/>
            </a:pPr>
            <a:r>
              <a:rPr lang="pl-PL" dirty="0" smtClean="0"/>
              <a:t>podsektorów</a:t>
            </a:r>
            <a:r>
              <a:rPr lang="en-US" dirty="0" smtClean="0"/>
              <a:t> (2009)</a:t>
            </a:r>
            <a:endParaRPr lang="en-US" dirty="0"/>
          </a:p>
        </p:txBody>
      </p:sp>
      <p:sp>
        <p:nvSpPr>
          <p:cNvPr id="35" name="Slide Number Placeholder 18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58F1B40C-901E-4137-8C14-5234E587F384}" type="slidenum">
              <a:rPr lang="en-US" sz="1200">
                <a:solidFill>
                  <a:srgbClr val="808080"/>
                </a:solidFill>
                <a:latin typeface="Calibri" pitchFamily="34" charset="0"/>
              </a:rPr>
              <a:pPr algn="r" defTabSz="912813"/>
              <a:t>16</a:t>
            </a:fld>
            <a:endParaRPr lang="en-US" sz="1200" dirty="0">
              <a:solidFill>
                <a:srgbClr val="8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Obecna polityka transportowa w transporcie ladowym - podsumowanie diagnozy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l-PL" dirty="0" smtClean="0"/>
              <a:t>Podjęto ważne reformy w celu osiągnięcia konwergencji z politykami i wskaźnikami ekonomicznymi UE</a:t>
            </a:r>
          </a:p>
          <a:p>
            <a:r>
              <a:rPr lang="pl-PL" dirty="0" smtClean="0"/>
              <a:t>Pomimo poprawy, jakość infrastruktury transportowej jest nadal uważana za główny czynnik ograniczający rozwój</a:t>
            </a:r>
          </a:p>
          <a:p>
            <a:r>
              <a:rPr lang="pl-PL" dirty="0" smtClean="0"/>
              <a:t>Sieć dróg </a:t>
            </a:r>
            <a:r>
              <a:rPr lang="pl-PL" dirty="0" smtClean="0"/>
              <a:t>(głównie samorządowych) nadal </a:t>
            </a:r>
            <a:r>
              <a:rPr lang="pl-PL" dirty="0" smtClean="0"/>
              <a:t>wymaga ogromnych inwestycji, pomimo podniesienia nakładów inwestycyjnych</a:t>
            </a:r>
          </a:p>
          <a:p>
            <a:r>
              <a:rPr lang="pl-PL" dirty="0" smtClean="0"/>
              <a:t>Sektor kolejowy nie jest w stanie konkurować z drogowym, a stan infrastruktury ulega pogorszeniu</a:t>
            </a:r>
          </a:p>
          <a:p>
            <a:r>
              <a:rPr lang="pl-PL" dirty="0" smtClean="0"/>
              <a:t>Na tle innych krajów UE, Polska nadal ma </a:t>
            </a:r>
            <a:r>
              <a:rPr lang="pl-PL" dirty="0" smtClean="0"/>
              <a:t>bardzo słabe </a:t>
            </a:r>
            <a:r>
              <a:rPr lang="pl-PL" dirty="0" smtClean="0"/>
              <a:t>wyniki w zakresie bezpieczeństwa dróg </a:t>
            </a:r>
          </a:p>
          <a:p>
            <a:r>
              <a:rPr lang="pl-PL" dirty="0" smtClean="0"/>
              <a:t>Poprawa stanu emisji gazów cieplarnianych przez inne sektory jest zagrożona przez emisje związane z transportem</a:t>
            </a:r>
          </a:p>
        </p:txBody>
      </p:sp>
    </p:spTree>
    <p:extLst>
      <p:ext uri="{BB962C8B-B14F-4D97-AF65-F5344CB8AC3E}">
        <p14:creationId xmlns:p14="http://schemas.microsoft.com/office/powerpoint/2010/main" val="2479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3124200"/>
            <a:ext cx="381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Podsumowanie i wnioski</a:t>
            </a:r>
            <a:endParaRPr lang="en-US" sz="2000" dirty="0"/>
          </a:p>
        </p:txBody>
      </p:sp>
      <p:sp>
        <p:nvSpPr>
          <p:cNvPr id="3" name="Slide Number Placeholder 18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 defTabSz="914274" rtl="0">
              <a:defRPr/>
            </a:pPr>
            <a:fld id="{B58F1651-DEA7-4D2A-B814-E5FCA4BD3732}" type="slidenum">
              <a:rPr lang="en-US" sz="1200" kern="1200">
                <a:solidFill>
                  <a:srgbClr val="808080"/>
                </a:solidFill>
                <a:latin typeface="Calibri"/>
                <a:ea typeface="+mn-ea"/>
                <a:cs typeface="+mn-cs"/>
              </a:rPr>
              <a:pPr algn="r" defTabSz="914274" rtl="0">
                <a:defRPr/>
              </a:pPr>
              <a:t>18</a:t>
            </a:fld>
            <a:endParaRPr lang="en-US" sz="1200" kern="1200" dirty="0">
              <a:solidFill>
                <a:srgbClr val="80808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Propozycje działań (polityka </a:t>
            </a:r>
            <a:r>
              <a:rPr lang="pl-PL" dirty="0" smtClean="0"/>
              <a:t>tansportowa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001000" cy="510540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Zmiana </a:t>
            </a:r>
            <a:r>
              <a:rPr lang="pl-PL" dirty="0" smtClean="0"/>
              <a:t>proporcji i priorytetów programu </a:t>
            </a:r>
            <a:r>
              <a:rPr lang="pl-PL" dirty="0" smtClean="0"/>
              <a:t>inwestycyjnego</a:t>
            </a:r>
            <a:endParaRPr lang="en-US" dirty="0" smtClean="0"/>
          </a:p>
          <a:p>
            <a:pPr lvl="1"/>
            <a:r>
              <a:rPr lang="pl-PL" dirty="0" smtClean="0"/>
              <a:t>Przeznaczenie większej ilości funduszy na kolej oraz wspieranie programów rehabilitacyjnych (remontowych)</a:t>
            </a:r>
            <a:endParaRPr lang="en-US" dirty="0" smtClean="0"/>
          </a:p>
          <a:p>
            <a:pPr lvl="1"/>
            <a:r>
              <a:rPr lang="pl-PL" dirty="0" smtClean="0"/>
              <a:t>Koncentracja na wąskich gardłach w infrastrukturze oraz na zintegrowanym i zrównoważonym programie wykraczającym poza przedsięwzięcia uzgodnione już z </a:t>
            </a:r>
            <a:r>
              <a:rPr lang="pl-PL" dirty="0" err="1" smtClean="0"/>
              <a:t>UE</a:t>
            </a:r>
            <a:r>
              <a:rPr lang="pl-PL" dirty="0" smtClean="0"/>
              <a:t>.</a:t>
            </a:r>
            <a:endParaRPr lang="en-US" dirty="0" smtClean="0"/>
          </a:p>
          <a:p>
            <a:pPr lvl="1"/>
            <a:r>
              <a:rPr lang="pl-PL" dirty="0" smtClean="0"/>
              <a:t>Koordynacja inwestycji (drogi/koleje, krajowe/samorządowe)</a:t>
            </a:r>
            <a:endParaRPr lang="en-US" dirty="0" smtClean="0"/>
          </a:p>
          <a:p>
            <a:r>
              <a:rPr lang="pl-PL" dirty="0" smtClean="0"/>
              <a:t>Wzrost przychodów sektora w celu poprawienia </a:t>
            </a:r>
            <a:r>
              <a:rPr lang="pl-PL" dirty="0" smtClean="0"/>
              <a:t>stabilności i trwałości </a:t>
            </a:r>
            <a:r>
              <a:rPr lang="pl-PL" dirty="0" smtClean="0"/>
              <a:t>jego rozwoju</a:t>
            </a:r>
            <a:endParaRPr lang="en-US" dirty="0" smtClean="0"/>
          </a:p>
          <a:p>
            <a:pPr lvl="1"/>
            <a:r>
              <a:rPr lang="pl-PL" dirty="0" smtClean="0"/>
              <a:t>Drogi:  podwyższenie opłat użytkowników</a:t>
            </a:r>
            <a:endParaRPr lang="en-US" dirty="0" smtClean="0"/>
          </a:p>
          <a:p>
            <a:pPr lvl="1"/>
            <a:r>
              <a:rPr lang="pl-PL" dirty="0" smtClean="0"/>
              <a:t>Koleje:  reforma struktury opłat i zwiększenie wsparcia publicznego</a:t>
            </a:r>
            <a:endParaRPr lang="en-US" dirty="0" smtClean="0"/>
          </a:p>
          <a:p>
            <a:r>
              <a:rPr lang="pl-PL" dirty="0" smtClean="0"/>
              <a:t>Przegląd systemu finansowania dróg  oraz kontynuacja reform sektora kolejowego (finansowanie, instytucje i sprawność operacyjna)</a:t>
            </a:r>
            <a:endParaRPr lang="en-US" dirty="0" smtClean="0"/>
          </a:p>
          <a:p>
            <a:r>
              <a:rPr lang="pl-PL" dirty="0" smtClean="0"/>
              <a:t>Poprawa finansowania oraz koordynacja działań dotyczących bezpieczeństwa drogowego </a:t>
            </a:r>
            <a:r>
              <a:rPr lang="pl-PL" dirty="0" smtClean="0"/>
              <a:t>– np. specjalny </a:t>
            </a:r>
            <a:r>
              <a:rPr lang="pl-PL" dirty="0" smtClean="0"/>
              <a:t>program długo lub średnio </a:t>
            </a:r>
            <a:r>
              <a:rPr lang="pl-PL" dirty="0" smtClean="0"/>
              <a:t>terminowy</a:t>
            </a:r>
            <a:r>
              <a:rPr lang="pl-PL" dirty="0" smtClean="0"/>
              <a:t> </a:t>
            </a:r>
            <a:r>
              <a:rPr lang="pl-PL" dirty="0"/>
              <a:t>ze stabilnym </a:t>
            </a:r>
            <a:r>
              <a:rPr lang="pl-PL" dirty="0" smtClean="0"/>
              <a:t>finansowaniem, także naprawy </a:t>
            </a:r>
            <a:r>
              <a:rPr lang="pl-PL" dirty="0"/>
              <a:t>istniejące infrastruktury </a:t>
            </a:r>
            <a:r>
              <a:rPr lang="pl-PL" dirty="0" smtClean="0"/>
              <a:t>(potencjalne żródła: </a:t>
            </a:r>
            <a:r>
              <a:rPr lang="pl-PL" dirty="0"/>
              <a:t>wpływy z fotoradarów, udział % w KFD czy ubezpieczyciele)</a:t>
            </a:r>
            <a:endParaRPr lang="en-US" dirty="0" smtClean="0"/>
          </a:p>
        </p:txBody>
      </p:sp>
      <p:sp>
        <p:nvSpPr>
          <p:cNvPr id="5" name="Slide Number Placeholder 18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58F1B40C-901E-4137-8C14-5234E587F384}" type="slidenum">
              <a:rPr lang="en-US" sz="1200">
                <a:solidFill>
                  <a:srgbClr val="808080"/>
                </a:solidFill>
                <a:latin typeface="Calibri" pitchFamily="34" charset="0"/>
              </a:rPr>
              <a:pPr algn="r" defTabSz="912813"/>
              <a:t>19</a:t>
            </a:fld>
            <a:endParaRPr lang="en-US" sz="1200" dirty="0">
              <a:solidFill>
                <a:srgbClr val="8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3124200"/>
            <a:ext cx="381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Diagnoza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Podsumowanie - pytania do dyskusji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Czy przedstawiona ocena obecnej sytuacji jest zgodna z Państwa oglądem?</a:t>
            </a:r>
          </a:p>
          <a:p>
            <a:endParaRPr lang="pl-PL" dirty="0" smtClean="0"/>
          </a:p>
          <a:p>
            <a:r>
              <a:rPr lang="pl-PL" dirty="0" smtClean="0"/>
              <a:t>Czy zarysowane dylematy i wyzwania stojące przed polityką wobec transportu lądowego w Polsce są zgodne z Państwa oceną?</a:t>
            </a:r>
          </a:p>
          <a:p>
            <a:endParaRPr lang="pl-PL" dirty="0" smtClean="0"/>
          </a:p>
          <a:p>
            <a:r>
              <a:rPr lang="pl-PL" dirty="0" smtClean="0"/>
              <a:t>Czy sugerowane zmiany w polityce transportowej są </a:t>
            </a:r>
            <a:r>
              <a:rPr lang="pl-PL" dirty="0" smtClean="0"/>
              <a:t>realne </a:t>
            </a:r>
            <a:r>
              <a:rPr lang="pl-PL" dirty="0" smtClean="0"/>
              <a:t>(i wdrażalne</a:t>
            </a:r>
            <a:r>
              <a:rPr lang="pl-PL" dirty="0" smtClean="0"/>
              <a:t>)?</a:t>
            </a:r>
          </a:p>
          <a:p>
            <a:endParaRPr lang="pl-PL" dirty="0" smtClean="0"/>
          </a:p>
          <a:p>
            <a:r>
              <a:rPr lang="pl-PL" dirty="0" smtClean="0"/>
              <a:t>Jak szybko możliwe są ewentualne zmiany w polityce transportowej w Polsce?</a:t>
            </a:r>
          </a:p>
        </p:txBody>
      </p:sp>
      <p:sp>
        <p:nvSpPr>
          <p:cNvPr id="4" name="Slide Number Placeholder 18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 defTabSz="914274" rtl="0">
              <a:defRPr/>
            </a:pPr>
            <a:fld id="{B58F1651-DEA7-4D2A-B814-E5FCA4BD3732}" type="slidenum">
              <a:rPr lang="en-US" sz="1200" kern="1200">
                <a:solidFill>
                  <a:srgbClr val="808080"/>
                </a:solidFill>
                <a:latin typeface="Calibri"/>
                <a:ea typeface="+mn-ea"/>
                <a:cs typeface="+mn-cs"/>
              </a:rPr>
              <a:pPr algn="r" defTabSz="914274" rtl="0">
                <a:defRPr/>
              </a:pPr>
              <a:t>20</a:t>
            </a:fld>
            <a:endParaRPr lang="en-US" sz="1200" kern="1200" dirty="0">
              <a:solidFill>
                <a:srgbClr val="808080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7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8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 defTabSz="914274" rtl="0">
              <a:defRPr/>
            </a:pPr>
            <a:fld id="{B58F1651-DEA7-4D2A-B814-E5FCA4BD3732}" type="slidenum">
              <a:rPr lang="en-US" sz="1200" kern="1200">
                <a:solidFill>
                  <a:srgbClr val="808080"/>
                </a:solidFill>
                <a:latin typeface="Calibri"/>
                <a:ea typeface="+mn-ea"/>
                <a:cs typeface="+mn-cs"/>
              </a:rPr>
              <a:pPr algn="r" defTabSz="914274" rtl="0">
                <a:defRPr/>
              </a:pPr>
              <a:t>21</a:t>
            </a:fld>
            <a:endParaRPr lang="en-US" sz="1200" kern="1200" dirty="0">
              <a:solidFill>
                <a:srgbClr val="80808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5146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Dziękuję za uwagę</a:t>
            </a:r>
            <a:r>
              <a:rPr lang="pl-PL" sz="4400" noProof="0" dirty="0" smtClean="0">
                <a:latin typeface="+mj-lt"/>
              </a:rPr>
              <a:t>!</a:t>
            </a:r>
            <a:endParaRPr kumimoji="0" lang="pl-P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914400"/>
            <a:ext cx="1143000" cy="1157287"/>
          </a:xfrm>
          <a:prstGeom prst="rect">
            <a:avLst/>
          </a:prstGeom>
          <a:noFill/>
          <a:ln w="9525">
            <a:gradFill>
              <a:gsLst>
                <a:gs pos="5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1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932297" y="3856672"/>
            <a:ext cx="25156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Rados</a:t>
            </a:r>
            <a:r>
              <a:rPr lang="pl-PL" sz="2400" dirty="0" smtClean="0"/>
              <a:t>ł</a:t>
            </a:r>
            <a:r>
              <a:rPr lang="en-US" sz="2400" dirty="0" smtClean="0"/>
              <a:t>aw </a:t>
            </a:r>
            <a:r>
              <a:rPr lang="en-US" sz="2400" dirty="0" smtClean="0"/>
              <a:t>Czapski</a:t>
            </a:r>
          </a:p>
          <a:p>
            <a:pPr algn="ctr"/>
            <a:endParaRPr lang="en-US" sz="2400" dirty="0" smtClean="0"/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l-PL" sz="2400" dirty="0" smtClean="0"/>
              <a:t>Bank Światowy</a:t>
            </a:r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l-PL" sz="2000" dirty="0" smtClean="0"/>
              <a:t>ul. E. Plater 53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rczapski@worldbank.org</a:t>
            </a:r>
            <a:endParaRPr lang="en-US" dirty="0" smtClean="0"/>
          </a:p>
          <a:p>
            <a:pPr algn="ctr"/>
            <a:r>
              <a:rPr lang="en-US" dirty="0" smtClean="0"/>
              <a:t>+48 22 520 8000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Autofit/>
          </a:bodyPr>
          <a:lstStyle/>
          <a:p>
            <a:r>
              <a:rPr lang="pl-PL" sz="2800" dirty="0" smtClean="0"/>
              <a:t>Sektor drogowy ma pozycję dominującą w zakresie ruchu pasażerskiego</a:t>
            </a:r>
            <a:endParaRPr lang="pl-PL" sz="2800" noProof="0" dirty="0"/>
          </a:p>
        </p:txBody>
      </p:sp>
      <p:sp>
        <p:nvSpPr>
          <p:cNvPr id="9" name="Slide Number Placeholder 18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 defTabSz="914274" rtl="0">
              <a:defRPr/>
            </a:pPr>
            <a:fld id="{B58F1651-DEA7-4D2A-B814-E5FCA4BD3732}" type="slidenum">
              <a:rPr lang="en-US" sz="1200" kern="1200">
                <a:solidFill>
                  <a:srgbClr val="808080"/>
                </a:solidFill>
                <a:latin typeface="Calibri"/>
                <a:ea typeface="+mn-ea"/>
                <a:cs typeface="+mn-cs"/>
              </a:rPr>
              <a:pPr algn="r" defTabSz="914274" rtl="0">
                <a:defRPr/>
              </a:pPr>
              <a:t>3</a:t>
            </a:fld>
            <a:endParaRPr lang="en-US" sz="1200" kern="1200" dirty="0">
              <a:solidFill>
                <a:srgbClr val="80808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Źródło danych:   MI, GUS, 2009</a:t>
            </a:r>
            <a:endParaRPr lang="en-US" sz="1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81000" y="12954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Autofit/>
          </a:bodyPr>
          <a:lstStyle/>
          <a:p>
            <a:r>
              <a:rPr lang="pl-PL" sz="2800" noProof="0" dirty="0" smtClean="0"/>
              <a:t>Wzrost </a:t>
            </a:r>
            <a:r>
              <a:rPr lang="en-US" sz="2800" noProof="0" dirty="0" err="1" smtClean="0"/>
              <a:t>rynku</a:t>
            </a:r>
            <a:r>
              <a:rPr lang="en-US" sz="2800" noProof="0" dirty="0" smtClean="0"/>
              <a:t> </a:t>
            </a:r>
            <a:r>
              <a:rPr lang="en-US" sz="2800" dirty="0" smtClean="0"/>
              <a:t>w </a:t>
            </a:r>
            <a:r>
              <a:rPr lang="en-US" sz="2800" dirty="0" err="1" smtClean="0"/>
              <a:t>przewozach</a:t>
            </a:r>
            <a:r>
              <a:rPr lang="en-US" sz="2800" dirty="0" smtClean="0"/>
              <a:t> </a:t>
            </a:r>
            <a:r>
              <a:rPr lang="pl-PL" sz="2800" noProof="0" dirty="0" smtClean="0"/>
              <a:t>towarow</a:t>
            </a:r>
            <a:r>
              <a:rPr lang="en-US" sz="2800" noProof="0" dirty="0" err="1" smtClean="0"/>
              <a:t>ych</a:t>
            </a:r>
            <a:r>
              <a:rPr lang="pl-PL" sz="2800" noProof="0" dirty="0" smtClean="0"/>
              <a:t> przej</a:t>
            </a:r>
            <a:r>
              <a:rPr lang="en-US" sz="2800" noProof="0" dirty="0" err="1" smtClean="0"/>
              <a:t>mowany</a:t>
            </a:r>
            <a:r>
              <a:rPr lang="en-US" sz="2800" noProof="0" dirty="0" smtClean="0"/>
              <a:t> jest</a:t>
            </a:r>
            <a:r>
              <a:rPr lang="pl-PL" sz="2800" noProof="0" dirty="0" smtClean="0"/>
              <a:t> przez </a:t>
            </a:r>
            <a:r>
              <a:rPr lang="en-US" sz="2800" noProof="0" dirty="0" smtClean="0"/>
              <a:t>transport </a:t>
            </a:r>
            <a:r>
              <a:rPr lang="pl-PL" sz="2800" noProof="0" dirty="0" smtClean="0"/>
              <a:t>dr</a:t>
            </a:r>
            <a:r>
              <a:rPr lang="en-US" sz="2800" noProof="0" dirty="0" smtClean="0"/>
              <a:t>o</a:t>
            </a:r>
            <a:r>
              <a:rPr lang="pl-PL" sz="2800" noProof="0" dirty="0" smtClean="0"/>
              <a:t>g</a:t>
            </a:r>
            <a:r>
              <a:rPr lang="en-US" sz="2800" noProof="0" dirty="0" err="1" smtClean="0"/>
              <a:t>owy</a:t>
            </a:r>
            <a:r>
              <a:rPr lang="pl-PL" sz="2800" noProof="0" dirty="0" smtClean="0"/>
              <a:t> </a:t>
            </a:r>
            <a:endParaRPr lang="pl-PL" sz="2800" noProof="0" dirty="0"/>
          </a:p>
        </p:txBody>
      </p:sp>
      <p:sp>
        <p:nvSpPr>
          <p:cNvPr id="9" name="Slide Number Placeholder 18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 defTabSz="914274" rtl="0">
              <a:defRPr/>
            </a:pPr>
            <a:fld id="{B58F1651-DEA7-4D2A-B814-E5FCA4BD3732}" type="slidenum">
              <a:rPr lang="en-US" sz="1200" kern="1200">
                <a:solidFill>
                  <a:srgbClr val="808080"/>
                </a:solidFill>
                <a:latin typeface="Calibri"/>
                <a:ea typeface="+mn-ea"/>
                <a:cs typeface="+mn-cs"/>
              </a:rPr>
              <a:pPr algn="r" defTabSz="914274" rtl="0">
                <a:defRPr/>
              </a:pPr>
              <a:t>4</a:t>
            </a:fld>
            <a:endParaRPr lang="en-US" sz="1200" kern="1200" dirty="0">
              <a:solidFill>
                <a:srgbClr val="80808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Źródło danych:  MI, GUS, 2009</a:t>
            </a:r>
            <a:endParaRPr lang="en-US" sz="1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09600" y="1295400"/>
          <a:ext cx="77342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22238"/>
            <a:ext cx="8991600" cy="8683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2800" dirty="0" smtClean="0"/>
              <a:t>Struktura przewozów towarowych</a:t>
            </a:r>
            <a:br>
              <a:rPr lang="pl-PL" sz="2800" dirty="0" smtClean="0"/>
            </a:br>
            <a:r>
              <a:rPr lang="pl-PL" sz="2800" dirty="0" smtClean="0"/>
              <a:t> Polska i EU-27</a:t>
            </a:r>
          </a:p>
        </p:txBody>
      </p:sp>
      <p:sp>
        <p:nvSpPr>
          <p:cNvPr id="14339" name="Slide Number Placeholder 2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2813"/>
            <a:fld id="{5E53E805-2357-48C4-887B-63278DA1D934}" type="slidenum">
              <a:rPr lang="pl-PL" sz="1200">
                <a:solidFill>
                  <a:srgbClr val="898989"/>
                </a:solidFill>
                <a:latin typeface="Copperplate Gothic Bold" pitchFamily="34" charset="0"/>
                <a:cs typeface="Arial" charset="0"/>
              </a:rPr>
              <a:pPr algn="r" defTabSz="912813"/>
              <a:t>5</a:t>
            </a:fld>
            <a:endParaRPr lang="pl-PL" sz="1200">
              <a:solidFill>
                <a:srgbClr val="898989"/>
              </a:solidFill>
              <a:latin typeface="Copperplate Gothic Bold" pitchFamily="34" charset="0"/>
              <a:cs typeface="Arial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600200"/>
          <a:ext cx="4267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419600" y="3124200"/>
          <a:ext cx="4724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5400000">
            <a:off x="2039937" y="1531938"/>
            <a:ext cx="549275" cy="838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>
                <a:solidFill>
                  <a:schemeClr val="bg1"/>
                </a:solidFill>
              </a:rPr>
              <a:t>Żegluga śródlądowa</a:t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>
                <a:solidFill>
                  <a:schemeClr val="bg1"/>
                </a:solidFill>
              </a:rPr>
              <a:t>0.13%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-5400000">
            <a:off x="4344987" y="4513263"/>
            <a:ext cx="549275" cy="838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Żegluga śródlądowa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3.34%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 rot="-5400000">
            <a:off x="3306762" y="1589088"/>
            <a:ext cx="549275" cy="838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Rurociągi naftowe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0.13%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 rot="-5400000">
            <a:off x="4564062" y="3436938"/>
            <a:ext cx="396875" cy="838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Rurociągi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3.05%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 rot="-5400000">
            <a:off x="5668138" y="3123406"/>
            <a:ext cx="400110" cy="10683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>
                <a:solidFill>
                  <a:schemeClr val="bg1"/>
                </a:solidFill>
              </a:rPr>
              <a:t>Żegluga morska</a:t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>
                <a:solidFill>
                  <a:schemeClr val="bg1"/>
                </a:solidFill>
              </a:rPr>
              <a:t>37.25%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 rot="-5400000">
            <a:off x="3649662" y="4046538"/>
            <a:ext cx="396875" cy="838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Drogi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73.35%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 rot="-5400000">
            <a:off x="8374062" y="5494338"/>
            <a:ext cx="396875" cy="838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Drogi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45.59%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 rot="-5400000">
            <a:off x="8451056" y="3742532"/>
            <a:ext cx="549275" cy="83661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Transport lotniczy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0.07%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 rot="-5400000">
            <a:off x="392112" y="1960563"/>
            <a:ext cx="396875" cy="83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Koleje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26.38%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 rot="-5400000">
            <a:off x="4724369" y="5372100"/>
            <a:ext cx="400110" cy="83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>
                <a:solidFill>
                  <a:schemeClr val="bg1"/>
                </a:solidFill>
              </a:rPr>
              <a:t>Koleje</a:t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>
                <a:solidFill>
                  <a:schemeClr val="bg1"/>
                </a:solidFill>
              </a:rPr>
              <a:t>10.70%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 rot="-5400000">
            <a:off x="528938" y="856565"/>
            <a:ext cx="923330" cy="16764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 dirty="0">
                <a:solidFill>
                  <a:schemeClr val="bg1"/>
                </a:solidFill>
              </a:rPr>
              <a:t>Przewozy towarowe, Polska 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 rot="-5400000">
            <a:off x="5391835" y="1810433"/>
            <a:ext cx="646331" cy="2590801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 dirty="0">
                <a:solidFill>
                  <a:schemeClr val="bg1"/>
                </a:solidFill>
              </a:rPr>
              <a:t>Przewozy towarowe, EU-27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2813"/>
            <a:fld id="{4D8BD11B-77D2-4F6D-A90B-3E187E4386B5}" type="slidenum">
              <a:rPr lang="pl-PL" sz="1200">
                <a:solidFill>
                  <a:srgbClr val="898989"/>
                </a:solidFill>
                <a:latin typeface="Copperplate Gothic Bold" pitchFamily="34" charset="0"/>
                <a:cs typeface="Arial" charset="0"/>
              </a:rPr>
              <a:pPr algn="r" defTabSz="912813"/>
              <a:t>6</a:t>
            </a:fld>
            <a:endParaRPr lang="pl-PL" sz="1200">
              <a:solidFill>
                <a:srgbClr val="898989"/>
              </a:solidFill>
              <a:latin typeface="Copperplate Gothic Bold" pitchFamily="34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9445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2800" dirty="0" smtClean="0"/>
              <a:t>Struktura przewozów pasażerskich</a:t>
            </a:r>
            <a:br>
              <a:rPr lang="pl-PL" sz="2800" dirty="0" smtClean="0"/>
            </a:br>
            <a:r>
              <a:rPr lang="pl-PL" sz="2800" dirty="0" smtClean="0"/>
              <a:t>Polska i EU-27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371600"/>
          <a:ext cx="4267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108450" y="3127375"/>
          <a:ext cx="5029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5400000">
            <a:off x="704354" y="673263"/>
            <a:ext cx="923330" cy="20272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 dirty="0">
                <a:solidFill>
                  <a:schemeClr val="bg1"/>
                </a:solidFill>
              </a:rPr>
              <a:t>Przewozy pasażerskie, Polska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-5400000">
            <a:off x="5163236" y="2011362"/>
            <a:ext cx="646331" cy="2590801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 dirty="0">
                <a:solidFill>
                  <a:schemeClr val="bg1"/>
                </a:solidFill>
              </a:rPr>
              <a:t>Przewozy pasażerskie, EU-27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 rot="-5400000">
            <a:off x="4182269" y="4047331"/>
            <a:ext cx="549275" cy="8366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Transport lotniczy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8.70%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 rot="-5400000">
            <a:off x="4182269" y="4656931"/>
            <a:ext cx="549275" cy="8366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Tramwaje i metro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1.30%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 rot="-5400000">
            <a:off x="4077494" y="1837531"/>
            <a:ext cx="549275" cy="8366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>
                <a:solidFill>
                  <a:schemeClr val="bg1"/>
                </a:solidFill>
              </a:rPr>
              <a:t>Tramwaje i metro</a:t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>
                <a:solidFill>
                  <a:schemeClr val="bg1"/>
                </a:solidFill>
              </a:rPr>
              <a:t>1.53%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 rot="-5400000">
            <a:off x="8069262" y="2903538"/>
            <a:ext cx="549275" cy="990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Samochody osobowe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71.40%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 rot="-5400000">
            <a:off x="408801" y="3558788"/>
            <a:ext cx="553998" cy="91439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>
                <a:solidFill>
                  <a:schemeClr val="bg1"/>
                </a:solidFill>
              </a:rPr>
              <a:t>Samochody osobowe</a:t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>
                <a:solidFill>
                  <a:schemeClr val="bg1"/>
                </a:solidFill>
              </a:rPr>
              <a:t>82.34%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 rot="-5400000">
            <a:off x="2328069" y="1358106"/>
            <a:ext cx="625475" cy="6905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Autobusy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9.41%</a:t>
            </a:r>
          </a:p>
          <a:p>
            <a:pPr algn="ctr">
              <a:spcBef>
                <a:spcPct val="50000"/>
              </a:spcBef>
            </a:pPr>
            <a:endParaRPr lang="pl-PL" sz="1000" b="1">
              <a:solidFill>
                <a:schemeClr val="bg1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 rot="-5400000">
            <a:off x="5595144" y="5528469"/>
            <a:ext cx="625475" cy="6905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>
                <a:solidFill>
                  <a:schemeClr val="bg1"/>
                </a:solidFill>
              </a:rPr>
              <a:t>Autobusy</a:t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>
                <a:solidFill>
                  <a:schemeClr val="bg1"/>
                </a:solidFill>
              </a:rPr>
              <a:t>8.21%</a:t>
            </a:r>
          </a:p>
          <a:p>
            <a:pPr algn="ctr">
              <a:spcBef>
                <a:spcPct val="50000"/>
              </a:spcBef>
            </a:pP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 rot="-5400000">
            <a:off x="4983956" y="3321844"/>
            <a:ext cx="396875" cy="10683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>
                <a:solidFill>
                  <a:schemeClr val="bg1"/>
                </a:solidFill>
              </a:rPr>
              <a:t>Żegluga morska</a:t>
            </a:r>
            <a:br>
              <a:rPr lang="pl-PL" sz="1000" b="1">
                <a:solidFill>
                  <a:schemeClr val="bg1"/>
                </a:solidFill>
              </a:rPr>
            </a:br>
            <a:r>
              <a:rPr lang="pl-PL" sz="1000" b="1">
                <a:solidFill>
                  <a:schemeClr val="bg1"/>
                </a:solidFill>
              </a:rPr>
              <a:t>0.62%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 rot="-5400000">
            <a:off x="3344862" y="1379538"/>
            <a:ext cx="396875" cy="83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>
                <a:solidFill>
                  <a:schemeClr val="bg1"/>
                </a:solidFill>
              </a:rPr>
              <a:t>Koleje</a:t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>
                <a:solidFill>
                  <a:schemeClr val="bg1"/>
                </a:solidFill>
              </a:rPr>
              <a:t>6.72%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 rot="-5400000">
            <a:off x="4294631" y="5372100"/>
            <a:ext cx="630942" cy="114299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 smtClean="0">
                <a:solidFill>
                  <a:schemeClr val="bg1"/>
                </a:solidFill>
              </a:rPr>
              <a:t>Koleje konew. &amp;</a:t>
            </a:r>
            <a:r>
              <a:rPr lang="pl-PL" sz="1000" b="1" dirty="0">
                <a:solidFill>
                  <a:schemeClr val="bg1"/>
                </a:solidFill>
              </a:rPr>
              <a:t/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 smtClean="0">
                <a:solidFill>
                  <a:schemeClr val="bg1"/>
                </a:solidFill>
              </a:rPr>
              <a:t>szybkie</a:t>
            </a:r>
          </a:p>
          <a:p>
            <a:pPr algn="ctr">
              <a:spcBef>
                <a:spcPct val="50000"/>
              </a:spcBef>
            </a:pPr>
            <a:r>
              <a:rPr lang="pl-PL" sz="1000" b="1" dirty="0" smtClean="0">
                <a:solidFill>
                  <a:schemeClr val="bg1"/>
                </a:solidFill>
              </a:rPr>
              <a:t>7.42</a:t>
            </a:r>
            <a:r>
              <a:rPr lang="pl-PL" sz="1000" b="1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 rot="-5400000">
            <a:off x="7647057" y="5486400"/>
            <a:ext cx="707886" cy="10668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wrap="square" lIns="45720" rIns="4572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000" b="1" dirty="0" smtClean="0">
                <a:solidFill>
                  <a:schemeClr val="bg1"/>
                </a:solidFill>
              </a:rPr>
              <a:t>Pojazdy motorowe dwukołowe </a:t>
            </a:r>
            <a:r>
              <a:rPr lang="pl-PL" sz="1000" b="1" dirty="0">
                <a:solidFill>
                  <a:schemeClr val="bg1"/>
                </a:solidFill>
              </a:rPr>
              <a:t/>
            </a:r>
            <a:br>
              <a:rPr lang="pl-PL" sz="1000" b="1" dirty="0">
                <a:solidFill>
                  <a:schemeClr val="bg1"/>
                </a:solidFill>
              </a:rPr>
            </a:br>
            <a:r>
              <a:rPr lang="pl-PL" sz="1000" b="1" dirty="0" smtClean="0">
                <a:solidFill>
                  <a:schemeClr val="bg1"/>
                </a:solidFill>
              </a:rPr>
              <a:t>2.35 %</a:t>
            </a:r>
            <a:endParaRPr lang="pl-PL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Obecny trend jest niekorzystny i trudny do </a:t>
            </a:r>
            <a:r>
              <a:rPr lang="pl-PL" dirty="0" smtClean="0"/>
              <a:t>zaakceptowania</a:t>
            </a:r>
            <a:endParaRPr lang="pl-PL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15440"/>
            <a:ext cx="8229600" cy="4937760"/>
          </a:xfrm>
        </p:spPr>
        <p:txBody>
          <a:bodyPr/>
          <a:lstStyle/>
          <a:p>
            <a:r>
              <a:rPr lang="pl-PL" sz="2800" dirty="0" smtClean="0"/>
              <a:t>Dalsze przejmowanie całego </a:t>
            </a:r>
            <a:r>
              <a:rPr lang="pl-PL" sz="2800" dirty="0" smtClean="0"/>
              <a:t>wzrostu ruchu przez </a:t>
            </a:r>
            <a:r>
              <a:rPr lang="en-US" sz="2800" dirty="0" err="1" smtClean="0"/>
              <a:t>transp</a:t>
            </a:r>
            <a:r>
              <a:rPr lang="pl-PL" sz="2800" dirty="0" smtClean="0"/>
              <a:t>o</a:t>
            </a:r>
            <a:r>
              <a:rPr lang="en-US" sz="2800" dirty="0" err="1" smtClean="0"/>
              <a:t>rt</a:t>
            </a:r>
            <a:r>
              <a:rPr lang="en-US" sz="2800" dirty="0" smtClean="0"/>
              <a:t> </a:t>
            </a:r>
            <a:r>
              <a:rPr lang="pl-PL" sz="2800" dirty="0" smtClean="0"/>
              <a:t>drog</a:t>
            </a:r>
            <a:r>
              <a:rPr lang="en-US" sz="2800" dirty="0" err="1" smtClean="0"/>
              <a:t>owy</a:t>
            </a:r>
            <a:r>
              <a:rPr lang="pl-PL" sz="2800" dirty="0" smtClean="0"/>
              <a:t> doprowadzi do:</a:t>
            </a:r>
          </a:p>
          <a:p>
            <a:pPr lvl="1"/>
            <a:r>
              <a:rPr lang="en-US" sz="2400" dirty="0" err="1" smtClean="0"/>
              <a:t>istotnego</a:t>
            </a:r>
            <a:r>
              <a:rPr lang="en-US" sz="2400" dirty="0" smtClean="0"/>
              <a:t> </a:t>
            </a:r>
            <a:r>
              <a:rPr lang="pl-PL" sz="2400" dirty="0" smtClean="0"/>
              <a:t>wzrostu ruchu na drogach,</a:t>
            </a:r>
          </a:p>
          <a:p>
            <a:pPr lvl="1"/>
            <a:r>
              <a:rPr lang="pl-PL" sz="2400" dirty="0" smtClean="0"/>
              <a:t>potrzeby prowadzenia dużych inwestycji w celu rozbudowy sieci dróg,</a:t>
            </a:r>
          </a:p>
          <a:p>
            <a:pPr lvl="1"/>
            <a:r>
              <a:rPr lang="pl-PL" sz="2400" dirty="0" smtClean="0"/>
              <a:t>znacznie wyższych nakładów na utrzymanie </a:t>
            </a:r>
            <a:r>
              <a:rPr lang="pl-PL" sz="2400" dirty="0" smtClean="0"/>
              <a:t>i remony dróg</a:t>
            </a:r>
            <a:r>
              <a:rPr lang="pl-PL" sz="2400" dirty="0" smtClean="0"/>
              <a:t>,</a:t>
            </a:r>
          </a:p>
          <a:p>
            <a:pPr lvl="1"/>
            <a:r>
              <a:rPr lang="pl-PL" sz="2400" dirty="0" smtClean="0"/>
              <a:t>poważnych skutków dla zagospodarowania przestrzennego,</a:t>
            </a:r>
          </a:p>
          <a:p>
            <a:pPr lvl="1"/>
            <a:r>
              <a:rPr lang="pl-PL" sz="2400" dirty="0" smtClean="0"/>
              <a:t>dodatkowych problemów w zakresie bezpieczeństwa ruchu drogowego, </a:t>
            </a:r>
          </a:p>
          <a:p>
            <a:pPr lvl="1"/>
            <a:r>
              <a:rPr lang="pl-PL" sz="2400" dirty="0" smtClean="0"/>
              <a:t>zanieczyszczenia środowiska</a:t>
            </a:r>
          </a:p>
        </p:txBody>
      </p:sp>
      <p:sp>
        <p:nvSpPr>
          <p:cNvPr id="5" name="Slide Number Placeholder 18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 defTabSz="914274" rtl="0">
              <a:defRPr/>
            </a:pPr>
            <a:fld id="{B58F1651-DEA7-4D2A-B814-E5FCA4BD3732}" type="slidenum">
              <a:rPr lang="en-US" sz="1200" kern="1200">
                <a:solidFill>
                  <a:srgbClr val="808080"/>
                </a:solidFill>
                <a:latin typeface="Calibri"/>
                <a:ea typeface="+mn-ea"/>
                <a:cs typeface="+mn-cs"/>
              </a:rPr>
              <a:pPr algn="r" defTabSz="914274" rtl="0">
                <a:defRPr/>
              </a:pPr>
              <a:t>7</a:t>
            </a:fld>
            <a:endParaRPr lang="en-US" sz="1200" kern="1200" dirty="0">
              <a:solidFill>
                <a:srgbClr val="80808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686800" cy="609600"/>
          </a:xfrm>
        </p:spPr>
        <p:txBody>
          <a:bodyPr lIns="0" tIns="0" rIns="0" bIns="0">
            <a:noAutofit/>
          </a:bodyPr>
          <a:lstStyle/>
          <a:p>
            <a:pPr>
              <a:defRPr/>
            </a:pPr>
            <a:r>
              <a:rPr lang="pl-PL" sz="2800" dirty="0" smtClean="0"/>
              <a:t>Nakłady na infrastrukturę transportową (środki publiczne + opłaty użytkowników)</a:t>
            </a:r>
          </a:p>
        </p:txBody>
      </p:sp>
      <p:sp>
        <p:nvSpPr>
          <p:cNvPr id="28675" name="Slide Number Placeholder 2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2813">
              <a:spcBef>
                <a:spcPct val="0"/>
              </a:spcBef>
            </a:pPr>
            <a:fld id="{1546FFBB-6E36-49B1-ABE1-486903348775}" type="slidenum">
              <a:rPr lang="pl-PL" sz="1200">
                <a:solidFill>
                  <a:srgbClr val="898989"/>
                </a:solidFill>
                <a:latin typeface="Copperplate Gothic Bold" pitchFamily="34" charset="0"/>
                <a:cs typeface="Arial" pitchFamily="34" charset="0"/>
              </a:rPr>
              <a:pPr algn="r" defTabSz="912813">
                <a:spcBef>
                  <a:spcPct val="0"/>
                </a:spcBef>
              </a:pPr>
              <a:t>8</a:t>
            </a:fld>
            <a:endParaRPr lang="pl-PL" sz="1200">
              <a:solidFill>
                <a:srgbClr val="898989"/>
              </a:solidFill>
              <a:latin typeface="Copperplate Gothic Bold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228600" y="16002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419600" y="1600200"/>
          <a:ext cx="472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1066800"/>
            <a:ext cx="100647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24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DROGI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1066800"/>
            <a:ext cx="14478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24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KOLEJE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 rot="-5400000">
            <a:off x="1958181" y="5128419"/>
            <a:ext cx="274638" cy="1295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200" b="1">
                <a:solidFill>
                  <a:schemeClr val="bg1"/>
                </a:solidFill>
              </a:rPr>
              <a:t>Utrzymanie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 rot="-5400000">
            <a:off x="6301581" y="5128419"/>
            <a:ext cx="274638" cy="1295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200" b="1">
                <a:solidFill>
                  <a:schemeClr val="bg1"/>
                </a:solidFill>
              </a:rPr>
              <a:t>Utrzymanie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 rot="-5400000">
            <a:off x="3443288" y="5251450"/>
            <a:ext cx="274638" cy="99218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200" b="1">
                <a:solidFill>
                  <a:schemeClr val="bg1"/>
                </a:solidFill>
              </a:rPr>
              <a:t>Inwestycje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 rot="-5400000">
            <a:off x="7750175" y="5260975"/>
            <a:ext cx="274638" cy="9921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200" b="1">
                <a:solidFill>
                  <a:schemeClr val="bg1"/>
                </a:solidFill>
              </a:rPr>
              <a:t>Inwestycje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 rot="10800000">
            <a:off x="381000" y="2895600"/>
            <a:ext cx="212725" cy="10747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0" rIns="0" anchor="ctr">
            <a:spAutoFit/>
          </a:bodyPr>
          <a:lstStyle/>
          <a:p>
            <a:pPr algn="ctr"/>
            <a:r>
              <a:rPr lang="pl-PL" sz="1400">
                <a:solidFill>
                  <a:schemeClr val="bg1"/>
                </a:solidFill>
              </a:rPr>
              <a:t>mln PLN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24600"/>
            <a:ext cx="1981200" cy="36576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defTabSz="912813"/>
            <a:fld id="{9DE890E1-9641-421F-B84C-C628C3A83201}" type="slidenum">
              <a:rPr lang="pl-PL" smtClean="0">
                <a:latin typeface="Copperplate Gothic Bold" pitchFamily="34" charset="0"/>
              </a:rPr>
              <a:pPr algn="r" defTabSz="912813"/>
              <a:t>9</a:t>
            </a:fld>
            <a:endParaRPr lang="pl-PL" dirty="0" smtClean="0">
              <a:latin typeface="Copperplate Gothic Bold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800" dirty="0" smtClean="0"/>
              <a:t>Opłaty ponoszone przez użytkowników dróg są znacznie niższe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1295400"/>
            <a:ext cx="1066800" cy="457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KOLEJE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62800" y="1295400"/>
            <a:ext cx="1006475" cy="457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DROGI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52400" y="1828800"/>
          <a:ext cx="579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715000" y="1905000"/>
          <a:ext cx="3429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2" name="Text Box 1031"/>
          <p:cNvSpPr txBox="1">
            <a:spLocks noChangeArrowheads="1"/>
          </p:cNvSpPr>
          <p:nvPr/>
        </p:nvSpPr>
        <p:spPr bwMode="auto">
          <a:xfrm rot="-5400000">
            <a:off x="3872706" y="5233195"/>
            <a:ext cx="396875" cy="100171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000" b="1">
                <a:solidFill>
                  <a:schemeClr val="bg1"/>
                </a:solidFill>
              </a:rPr>
              <a:t>Budżet państwa</a:t>
            </a:r>
          </a:p>
        </p:txBody>
      </p:sp>
      <p:sp>
        <p:nvSpPr>
          <p:cNvPr id="26633" name="Text Box 1032"/>
          <p:cNvSpPr txBox="1">
            <a:spLocks noChangeArrowheads="1"/>
          </p:cNvSpPr>
          <p:nvPr/>
        </p:nvSpPr>
        <p:spPr bwMode="auto">
          <a:xfrm rot="-5400000">
            <a:off x="5083969" y="5317331"/>
            <a:ext cx="244475" cy="7731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000" b="1">
                <a:solidFill>
                  <a:schemeClr val="bg1"/>
                </a:solidFill>
              </a:rPr>
              <a:t>Środki UE</a:t>
            </a:r>
          </a:p>
        </p:txBody>
      </p:sp>
      <p:sp>
        <p:nvSpPr>
          <p:cNvPr id="26634" name="Text Box 1033"/>
          <p:cNvSpPr txBox="1">
            <a:spLocks noChangeArrowheads="1"/>
          </p:cNvSpPr>
          <p:nvPr/>
        </p:nvSpPr>
        <p:spPr bwMode="auto">
          <a:xfrm rot="-5400000">
            <a:off x="1897062" y="4475163"/>
            <a:ext cx="244475" cy="2514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000" b="1">
                <a:solidFill>
                  <a:schemeClr val="bg1"/>
                </a:solidFill>
              </a:rPr>
              <a:t>Opłaty za dostęp +PLK (poziom z 2007)</a:t>
            </a:r>
          </a:p>
        </p:txBody>
      </p:sp>
      <p:sp>
        <p:nvSpPr>
          <p:cNvPr id="26635" name="Text Box 1034"/>
          <p:cNvSpPr txBox="1">
            <a:spLocks noChangeArrowheads="1"/>
          </p:cNvSpPr>
          <p:nvPr/>
        </p:nvSpPr>
        <p:spPr bwMode="auto">
          <a:xfrm rot="-5400000">
            <a:off x="7389019" y="5222081"/>
            <a:ext cx="396875" cy="10017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000" b="1">
                <a:solidFill>
                  <a:schemeClr val="bg1"/>
                </a:solidFill>
              </a:rPr>
              <a:t>Budżet państwa</a:t>
            </a:r>
          </a:p>
        </p:txBody>
      </p:sp>
      <p:sp>
        <p:nvSpPr>
          <p:cNvPr id="26636" name="Text Box 1035"/>
          <p:cNvSpPr txBox="1">
            <a:spLocks noChangeArrowheads="1"/>
          </p:cNvSpPr>
          <p:nvPr/>
        </p:nvSpPr>
        <p:spPr bwMode="auto">
          <a:xfrm rot="-5400000">
            <a:off x="8539956" y="5336382"/>
            <a:ext cx="244475" cy="77311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000" b="1">
                <a:solidFill>
                  <a:schemeClr val="bg1"/>
                </a:solidFill>
              </a:rPr>
              <a:t>Środki UE</a:t>
            </a:r>
          </a:p>
        </p:txBody>
      </p:sp>
      <p:sp>
        <p:nvSpPr>
          <p:cNvPr id="26637" name="Text Box 1036"/>
          <p:cNvSpPr txBox="1">
            <a:spLocks noChangeArrowheads="1"/>
          </p:cNvSpPr>
          <p:nvPr/>
        </p:nvSpPr>
        <p:spPr bwMode="auto">
          <a:xfrm rot="-5400000">
            <a:off x="6284119" y="5345906"/>
            <a:ext cx="396875" cy="7731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vert="eaVert" lIns="45720" rIns="45720" anchor="ctr">
            <a:spAutoFit/>
          </a:bodyPr>
          <a:lstStyle/>
          <a:p>
            <a:r>
              <a:rPr lang="pl-PL" sz="1000" b="1">
                <a:solidFill>
                  <a:schemeClr val="bg1"/>
                </a:solidFill>
              </a:rPr>
              <a:t>Fundusz Drogowy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708</TotalTime>
  <Words>1062</Words>
  <Application>Microsoft Office PowerPoint</Application>
  <PresentationFormat>On-screen Show (4:3)</PresentationFormat>
  <Paragraphs>234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Polska – Dokument dotyczący polityki transportowej: W stronę zrównoważonego transportu lądowego</vt:lpstr>
      <vt:lpstr>PowerPoint Presentation</vt:lpstr>
      <vt:lpstr>Sektor drogowy ma pozycję dominującą w zakresie ruchu pasażerskiego</vt:lpstr>
      <vt:lpstr>Wzrost rynku w przewozach towarowych przejmowany jest przez transport drogowy </vt:lpstr>
      <vt:lpstr>Struktura przewozów towarowych  Polska i EU-27</vt:lpstr>
      <vt:lpstr>Struktura przewozów pasażerskich Polska i EU-27</vt:lpstr>
      <vt:lpstr>Obecny trend jest niekorzystny i trudny do zaakceptowania</vt:lpstr>
      <vt:lpstr>Nakłady na infrastrukturę transportową (środki publiczne + opłaty użytkowników)</vt:lpstr>
      <vt:lpstr>Opłaty ponoszone przez użytkowników dróg są znacznie niższe</vt:lpstr>
      <vt:lpstr>Opłaty płacone przez użytkowników kolei są znacząco wyższe niż użytkowników dróg</vt:lpstr>
      <vt:lpstr>Systemy składające się na infrastrukturę kolejową są w większości przestarzałe</vt:lpstr>
      <vt:lpstr>Inwestycje drogowe kreują znaczące przyszłe potrzeby w zakresie utrzymania i rehabilitacji</vt:lpstr>
      <vt:lpstr>Znacznie wzrósł poziom zaciągniętych pożyczek na drogi bez równoczesnego wzrostu przychodów</vt:lpstr>
      <vt:lpstr>Bezpieczeństwo ruchu w transporcie lądowym  </vt:lpstr>
      <vt:lpstr>Polska pozostaje w tyle za innymi państwami UE w zakresie poprawy bezpieczeństwa drogowego</vt:lpstr>
      <vt:lpstr>Udział transportu w emisji gazów cieplarnianych gorszy niż w wielu krajach UE</vt:lpstr>
      <vt:lpstr>Obecna polityka transportowa w transporcie ladowym - podsumowanie diagnozy</vt:lpstr>
      <vt:lpstr>PowerPoint Presentation</vt:lpstr>
      <vt:lpstr>Propozycje działań (polityka tansportowa)</vt:lpstr>
      <vt:lpstr>Podsumowanie - pytania do dyskusji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wb197655</dc:creator>
  <cp:lastModifiedBy>Radek Czapski</cp:lastModifiedBy>
  <cp:revision>70</cp:revision>
  <dcterms:created xsi:type="dcterms:W3CDTF">2010-09-02T13:13:26Z</dcterms:created>
  <dcterms:modified xsi:type="dcterms:W3CDTF">2012-12-11T20:23:38Z</dcterms:modified>
</cp:coreProperties>
</file>