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338" r:id="rId4"/>
    <p:sldId id="308" r:id="rId5"/>
    <p:sldId id="333" r:id="rId6"/>
    <p:sldId id="334" r:id="rId7"/>
    <p:sldId id="336" r:id="rId8"/>
    <p:sldId id="283" r:id="rId9"/>
    <p:sldId id="285" r:id="rId10"/>
    <p:sldId id="289" r:id="rId11"/>
    <p:sldId id="341" r:id="rId12"/>
    <p:sldId id="290" r:id="rId13"/>
    <p:sldId id="291" r:id="rId14"/>
    <p:sldId id="339" r:id="rId15"/>
    <p:sldId id="299" r:id="rId16"/>
    <p:sldId id="300" r:id="rId17"/>
    <p:sldId id="303" r:id="rId18"/>
    <p:sldId id="337" r:id="rId19"/>
    <p:sldId id="340" r:id="rId2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89FE99-957E-49B1-83B9-A39B359EADC0}" type="datetimeFigureOut">
              <a:rPr lang="pl-PL" smtClean="0"/>
              <a:pPr/>
              <a:t>2012-12-16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081AB-357E-419C-BF55-E2A8A15F3E2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382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DD01AF8-46E6-497D-802B-D9E98E901C5E}" type="slidenum">
              <a:rPr lang="pl-PL" sz="1200" smtClean="0"/>
              <a:pPr/>
              <a:t>1</a:t>
            </a:fld>
            <a:endParaRPr lang="pl-PL" sz="120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6AE625-D1B2-4713-80F0-0365922C8C68}" type="slidenum">
              <a:rPr lang="pl-PL"/>
              <a:pPr/>
              <a:t>4</a:t>
            </a:fld>
            <a:endParaRPr lang="pl-PL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B8AE49-D952-46B6-8717-8FEDB0F2B26B}" type="slidenum">
              <a:rPr lang="pl-PL"/>
              <a:pPr/>
              <a:t>5</a:t>
            </a:fld>
            <a:endParaRPr lang="pl-PL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65C299-FC2D-4F2B-AAA5-2B913DD8C6C7}" type="slidenum">
              <a:rPr lang="pl-PL"/>
              <a:pPr/>
              <a:t>6</a:t>
            </a:fld>
            <a:endParaRPr lang="pl-PL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7343ED-CCE9-4987-9B17-FB14805DC25E}" type="slidenum">
              <a:rPr lang="pl-PL"/>
              <a:pPr/>
              <a:t>7</a:t>
            </a:fld>
            <a:endParaRPr lang="pl-PL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7EE13-2421-4387-BD32-6BF98DE9819C}" type="datetimeFigureOut">
              <a:rPr lang="pl-PL" smtClean="0"/>
              <a:pPr/>
              <a:t>2012-12-16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DF28E-30F1-4593-894E-148E2E5C389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2032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7EE13-2421-4387-BD32-6BF98DE9819C}" type="datetimeFigureOut">
              <a:rPr lang="pl-PL" smtClean="0"/>
              <a:pPr/>
              <a:t>2012-12-16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DF28E-30F1-4593-894E-148E2E5C389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4605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7EE13-2421-4387-BD32-6BF98DE9819C}" type="datetimeFigureOut">
              <a:rPr lang="pl-PL" smtClean="0"/>
              <a:pPr/>
              <a:t>2012-12-16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DF28E-30F1-4593-894E-148E2E5C389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5925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7EE13-2421-4387-BD32-6BF98DE9819C}" type="datetimeFigureOut">
              <a:rPr lang="pl-PL" smtClean="0"/>
              <a:pPr/>
              <a:t>2012-12-16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DF28E-30F1-4593-894E-148E2E5C389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9916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7EE13-2421-4387-BD32-6BF98DE9819C}" type="datetimeFigureOut">
              <a:rPr lang="pl-PL" smtClean="0"/>
              <a:pPr/>
              <a:t>2012-12-16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DF28E-30F1-4593-894E-148E2E5C389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6197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7EE13-2421-4387-BD32-6BF98DE9819C}" type="datetimeFigureOut">
              <a:rPr lang="pl-PL" smtClean="0"/>
              <a:pPr/>
              <a:t>2012-12-16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DF28E-30F1-4593-894E-148E2E5C389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4534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7EE13-2421-4387-BD32-6BF98DE9819C}" type="datetimeFigureOut">
              <a:rPr lang="pl-PL" smtClean="0"/>
              <a:pPr/>
              <a:t>2012-12-16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DF28E-30F1-4593-894E-148E2E5C389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2287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7EE13-2421-4387-BD32-6BF98DE9819C}" type="datetimeFigureOut">
              <a:rPr lang="pl-PL" smtClean="0"/>
              <a:pPr/>
              <a:t>2012-12-16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DF28E-30F1-4593-894E-148E2E5C389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1959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7EE13-2421-4387-BD32-6BF98DE9819C}" type="datetimeFigureOut">
              <a:rPr lang="pl-PL" smtClean="0"/>
              <a:pPr/>
              <a:t>2012-12-16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DF28E-30F1-4593-894E-148E2E5C389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8875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7EE13-2421-4387-BD32-6BF98DE9819C}" type="datetimeFigureOut">
              <a:rPr lang="pl-PL" smtClean="0"/>
              <a:pPr/>
              <a:t>2012-12-16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DF28E-30F1-4593-894E-148E2E5C389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505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7EE13-2421-4387-BD32-6BF98DE9819C}" type="datetimeFigureOut">
              <a:rPr lang="pl-PL" smtClean="0"/>
              <a:pPr/>
              <a:t>2012-12-16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DF28E-30F1-4593-894E-148E2E5C389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2914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7EE13-2421-4387-BD32-6BF98DE9819C}" type="datetimeFigureOut">
              <a:rPr lang="pl-PL" smtClean="0"/>
              <a:pPr/>
              <a:t>2012-12-16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DF28E-30F1-4593-894E-148E2E5C389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8922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17515" y="692696"/>
            <a:ext cx="8275637" cy="1503362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chemeClr val="tx1"/>
                </a:solidFill>
              </a:rPr>
              <a:t> Rola transportu w </a:t>
            </a:r>
            <a:br>
              <a:rPr lang="pl-PL" b="1" dirty="0" smtClean="0">
                <a:solidFill>
                  <a:schemeClr val="tx1"/>
                </a:solidFill>
              </a:rPr>
            </a:br>
            <a:r>
              <a:rPr lang="pl-PL" b="1" dirty="0" smtClean="0">
                <a:solidFill>
                  <a:schemeClr val="tx1"/>
                </a:solidFill>
              </a:rPr>
              <a:t>Koncepcji Przestrzennego Zagospodarowania Kraju 2030</a:t>
            </a:r>
            <a:endParaRPr lang="pl-PL" b="1" dirty="0" smtClean="0">
              <a:solidFill>
                <a:schemeClr val="accent2"/>
              </a:solidFill>
            </a:endParaRPr>
          </a:p>
        </p:txBody>
      </p:sp>
      <p:sp>
        <p:nvSpPr>
          <p:cNvPr id="8195" name="Text Box 7"/>
          <p:cNvSpPr txBox="1">
            <a:spLocks noChangeArrowheads="1"/>
          </p:cNvSpPr>
          <p:nvPr/>
        </p:nvSpPr>
        <p:spPr bwMode="auto">
          <a:xfrm>
            <a:off x="3143240" y="3571876"/>
            <a:ext cx="3024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l-PL" dirty="0" smtClean="0">
                <a:solidFill>
                  <a:srgbClr val="000000"/>
                </a:solidFill>
              </a:rPr>
              <a:t>Tomasz </a:t>
            </a:r>
            <a:r>
              <a:rPr lang="pl-PL" dirty="0">
                <a:solidFill>
                  <a:srgbClr val="000000"/>
                </a:solidFill>
              </a:rPr>
              <a:t>Komornicki</a:t>
            </a:r>
            <a:endParaRPr lang="pl-PL" b="1" dirty="0"/>
          </a:p>
        </p:txBody>
      </p:sp>
      <p:pic>
        <p:nvPicPr>
          <p:cNvPr id="5" name="Picture 4" descr="igipzp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717" y="4083398"/>
            <a:ext cx="1697233" cy="914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ole tekstowe 8"/>
          <p:cNvSpPr txBox="1"/>
          <p:nvPr/>
        </p:nvSpPr>
        <p:spPr>
          <a:xfrm>
            <a:off x="3059832" y="5442228"/>
            <a:ext cx="345638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smtClean="0"/>
              <a:t>POLITYKA PRZESTRZENNA A TRANSPORTOWA – EWALUACJA INWESTYCJI INFRASTRUKTURALNYCH</a:t>
            </a:r>
          </a:p>
          <a:p>
            <a:pPr algn="ctr"/>
            <a:endParaRPr lang="pl-PL" sz="1600" b="1" dirty="0" smtClean="0"/>
          </a:p>
          <a:p>
            <a:pPr algn="ctr"/>
            <a:r>
              <a:rPr lang="pl-PL" sz="1600" b="1" dirty="0" smtClean="0"/>
              <a:t>Warszawa 17-18.XII.2012</a:t>
            </a:r>
          </a:p>
          <a:p>
            <a:endParaRPr lang="en-US" dirty="0"/>
          </a:p>
        </p:txBody>
      </p:sp>
      <p:pic>
        <p:nvPicPr>
          <p:cNvPr id="3074" name="Picture 2" descr="J:\dostepnosc foto\IMG_17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81" y="4797151"/>
            <a:ext cx="2397362" cy="159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J:\dostepnosc foto\IMG_909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408" y="4774035"/>
            <a:ext cx="2432035" cy="1621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J:\dostepnosc foto\Photo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18" y="2854828"/>
            <a:ext cx="2373426" cy="1582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J:\dostepnosc foto\IMG_056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893289"/>
            <a:ext cx="2460227" cy="164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717" y="2338135"/>
            <a:ext cx="1617133" cy="111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112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ytuł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633412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Główne elementy dyskusji w czasie konsultacji</a:t>
            </a:r>
            <a:endParaRPr lang="en-US" b="1" dirty="0" smtClean="0"/>
          </a:p>
        </p:txBody>
      </p:sp>
      <p:sp>
        <p:nvSpPr>
          <p:cNvPr id="33795" name="Symbol zastępczy zawartości 2"/>
          <p:cNvSpPr>
            <a:spLocks noGrp="1"/>
          </p:cNvSpPr>
          <p:nvPr>
            <p:ph idx="1"/>
          </p:nvPr>
        </p:nvSpPr>
        <p:spPr>
          <a:xfrm>
            <a:off x="395288" y="1052513"/>
            <a:ext cx="8569325" cy="5761037"/>
          </a:xfrm>
        </p:spPr>
        <p:txBody>
          <a:bodyPr>
            <a:normAutofit fontScale="92500" lnSpcReduction="10000"/>
          </a:bodyPr>
          <a:lstStyle/>
          <a:p>
            <a:r>
              <a:rPr lang="pl-PL" dirty="0" smtClean="0"/>
              <a:t>Hierarchia polityk: polityka rozwoju a polityka transportowa</a:t>
            </a:r>
          </a:p>
          <a:p>
            <a:r>
              <a:rPr lang="pl-PL" dirty="0" smtClean="0"/>
              <a:t>Zmiana priorytetów i krytyka dawniejszych założeń</a:t>
            </a:r>
          </a:p>
          <a:p>
            <a:r>
              <a:rPr lang="pl-PL" dirty="0" smtClean="0"/>
              <a:t>Czytelne etapowanie inwestycji</a:t>
            </a:r>
          </a:p>
          <a:p>
            <a:r>
              <a:rPr lang="pl-PL" dirty="0" smtClean="0"/>
              <a:t>Dodawanie nowych elementów sieci </a:t>
            </a:r>
          </a:p>
          <a:p>
            <a:r>
              <a:rPr lang="pl-PL" dirty="0" smtClean="0"/>
              <a:t>Inwestycje nowe czy modernizacje</a:t>
            </a:r>
          </a:p>
          <a:p>
            <a:r>
              <a:rPr lang="pl-PL" dirty="0" smtClean="0"/>
              <a:t>Podział na autostrady i drogi ekspresowe</a:t>
            </a:r>
          </a:p>
          <a:p>
            <a:r>
              <a:rPr lang="pl-PL" dirty="0" smtClean="0"/>
              <a:t>Problem Kolei Dużych Prędkości</a:t>
            </a:r>
          </a:p>
          <a:p>
            <a:r>
              <a:rPr lang="pl-PL" dirty="0" smtClean="0"/>
              <a:t>Problem Lotniska Centralnego</a:t>
            </a:r>
          </a:p>
          <a:p>
            <a:r>
              <a:rPr lang="pl-PL" dirty="0" smtClean="0"/>
              <a:t>Sens dyskusji w warunkach kryzysu gospodarczego</a:t>
            </a:r>
          </a:p>
          <a:p>
            <a:r>
              <a:rPr lang="pl-PL" dirty="0" smtClean="0"/>
              <a:t>Koszty proponowanych inwestycji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5907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115888"/>
            <a:ext cx="8496300" cy="1143000"/>
          </a:xfrm>
        </p:spPr>
        <p:txBody>
          <a:bodyPr/>
          <a:lstStyle/>
          <a:p>
            <a:pPr eaLnBrk="1" hangingPunct="1"/>
            <a:r>
              <a:rPr lang="pl-PL" sz="3600" b="1" smtClean="0"/>
              <a:t>KPPZK z 2001 a KPZK 2030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98538" y="269875"/>
            <a:ext cx="3960812" cy="595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058863"/>
            <a:ext cx="4356100" cy="510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3390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ytuł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l-PL" b="1" smtClean="0"/>
              <a:t>Dokument rządowy – infrastruktura drogowa</a:t>
            </a:r>
            <a:endParaRPr lang="en-US" smtClean="0"/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7375"/>
            <a:ext cx="3275856" cy="4303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221" y="1837927"/>
            <a:ext cx="3267494" cy="4353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715" y="1857375"/>
            <a:ext cx="2863850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380" y="836712"/>
            <a:ext cx="1284220" cy="881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388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ytuł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l-PL" b="1" smtClean="0"/>
              <a:t>Dokument rządowy – infrastruktura kolejowa</a:t>
            </a:r>
            <a:endParaRPr lang="en-US" b="1" smtClean="0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5938"/>
            <a:ext cx="2843213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1785938"/>
            <a:ext cx="2792413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1785938"/>
            <a:ext cx="2833687" cy="455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764704"/>
            <a:ext cx="1172767" cy="805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037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Bieżąca polityka transportowa</a:t>
            </a:r>
            <a:br>
              <a:rPr lang="pl-PL" b="1" dirty="0" smtClean="0"/>
            </a:br>
            <a:r>
              <a:rPr lang="pl-PL" b="1" dirty="0" smtClean="0"/>
              <a:t>a zapisy KPZK</a:t>
            </a:r>
            <a:endParaRPr lang="pl-PL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368" y="1916832"/>
            <a:ext cx="5973836" cy="422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5" y="1916832"/>
            <a:ext cx="3109913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08567" cy="555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371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ytuł 1"/>
          <p:cNvSpPr>
            <a:spLocks noGrp="1"/>
          </p:cNvSpPr>
          <p:nvPr>
            <p:ph type="title"/>
          </p:nvPr>
        </p:nvSpPr>
        <p:spPr>
          <a:xfrm>
            <a:off x="467544" y="3012"/>
            <a:ext cx="8229600" cy="1135074"/>
          </a:xfrm>
        </p:spPr>
        <p:txBody>
          <a:bodyPr>
            <a:normAutofit/>
          </a:bodyPr>
          <a:lstStyle/>
          <a:p>
            <a:r>
              <a:rPr lang="pl-PL" sz="2800" b="1" dirty="0" smtClean="0"/>
              <a:t>Efekty realizacji inwestycji zapisanych w KPZK 2030 Monitoring dostępności drogowej 2015-2030</a:t>
            </a:r>
            <a:endParaRPr lang="en-US" sz="2800" b="1" dirty="0" smtClean="0"/>
          </a:p>
        </p:txBody>
      </p:sp>
      <p:sp>
        <p:nvSpPr>
          <p:cNvPr id="18435" name="Prostokąt 3"/>
          <p:cNvSpPr>
            <a:spLocks noChangeArrowheads="1"/>
          </p:cNvSpPr>
          <p:nvPr/>
        </p:nvSpPr>
        <p:spPr bwMode="auto">
          <a:xfrm>
            <a:off x="7235825" y="5842000"/>
            <a:ext cx="19081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/>
            <a:r>
              <a:rPr lang="pl-PL" sz="1000"/>
              <a:t>Źródło: Monitoring spójności terytorialnej…., 2012,  autorzy: Rosik P., Komornicki T., Stępniak M., Pomianowski W.</a:t>
            </a:r>
          </a:p>
        </p:txBody>
      </p:sp>
      <p:pic>
        <p:nvPicPr>
          <p:cNvPr id="18436" name="Picture 2" descr="zmianaProc_02_2015_20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38086"/>
            <a:ext cx="5559202" cy="5719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405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ytuł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smtClean="0"/>
              <a:t>Województwa – wygrani programu drogowego KPZK 2030</a:t>
            </a:r>
          </a:p>
        </p:txBody>
      </p:sp>
      <p:pic>
        <p:nvPicPr>
          <p:cNvPr id="19459" name="Wykres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03" t="-2023" r="-2971" b="-2690"/>
          <a:stretch>
            <a:fillRect/>
          </a:stretch>
        </p:blipFill>
        <p:spPr bwMode="auto">
          <a:xfrm>
            <a:off x="2124075" y="1695450"/>
            <a:ext cx="4508500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053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ytuł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5225" cy="1143000"/>
          </a:xfrm>
        </p:spPr>
        <p:txBody>
          <a:bodyPr/>
          <a:lstStyle/>
          <a:p>
            <a:r>
              <a:rPr lang="pl-PL" sz="3200" b="1" dirty="0" smtClean="0"/>
              <a:t>Konwergencja </a:t>
            </a:r>
            <a:r>
              <a:rPr lang="pl-PL" sz="3200" b="1" dirty="0" err="1" smtClean="0"/>
              <a:t>dostępnościowa</a:t>
            </a:r>
            <a:r>
              <a:rPr lang="pl-PL" sz="3200" b="1" dirty="0" smtClean="0"/>
              <a:t> beta (2015-2030)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31913" y="6021388"/>
            <a:ext cx="6707187" cy="465137"/>
          </a:xfrm>
        </p:spPr>
        <p:txBody>
          <a:bodyPr rtlCol="0">
            <a:normAutofit fontScale="4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/>
              <a:t>Proces konwergencji </a:t>
            </a:r>
            <a:r>
              <a:rPr lang="pl-PL" dirty="0" err="1" smtClean="0"/>
              <a:t>dostępnościowej</a:t>
            </a:r>
            <a:r>
              <a:rPr lang="pl-PL" dirty="0" smtClean="0"/>
              <a:t> </a:t>
            </a:r>
            <a:r>
              <a:rPr lang="pl-PL" i="1" dirty="0" smtClean="0"/>
              <a:t>beta</a:t>
            </a:r>
            <a:r>
              <a:rPr lang="pl-PL" dirty="0" smtClean="0"/>
              <a:t> w latach 2015-2030 (dostępność krajowa; podróże krótkie)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dirty="0"/>
          </a:p>
        </p:txBody>
      </p:sp>
      <p:sp>
        <p:nvSpPr>
          <p:cNvPr id="22532" name="Prostokąt 1"/>
          <p:cNvSpPr>
            <a:spLocks noChangeArrowheads="1"/>
          </p:cNvSpPr>
          <p:nvPr/>
        </p:nvSpPr>
        <p:spPr bwMode="auto">
          <a:xfrm>
            <a:off x="4572000" y="6457950"/>
            <a:ext cx="457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/>
            <a:r>
              <a:rPr lang="pl-PL" sz="1000"/>
              <a:t>Źródło: Monitoring spójności terytorialnej…., 2012,  autorzy: Rosik P., Komornicki T., Stępniak M., Pomianowski W.</a:t>
            </a:r>
          </a:p>
        </p:txBody>
      </p:sp>
      <p:pic>
        <p:nvPicPr>
          <p:cNvPr id="22533" name="Wykres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62" t="-2187" r="-702" b="-1025"/>
          <a:stretch>
            <a:fillRect/>
          </a:stretch>
        </p:blipFill>
        <p:spPr bwMode="auto">
          <a:xfrm>
            <a:off x="1115616" y="1384616"/>
            <a:ext cx="6681788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108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Autofit/>
          </a:bodyPr>
          <a:lstStyle/>
          <a:p>
            <a:r>
              <a:rPr lang="pl-PL" sz="3600" b="1" dirty="0" smtClean="0"/>
              <a:t>Podsumowanie – wartość dodana KPZK 2030 w zakresie rozwoju transportu</a:t>
            </a:r>
            <a:endParaRPr lang="pl-PL" sz="36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 fontScale="55000" lnSpcReduction="20000"/>
          </a:bodyPr>
          <a:lstStyle/>
          <a:p>
            <a:r>
              <a:rPr lang="pl-PL" dirty="0">
                <a:solidFill>
                  <a:srgbClr val="FF0000"/>
                </a:solidFill>
              </a:rPr>
              <a:t>Nowa wizja kształtowania przestrzeni Polski (m.in. odejście od paradygmatu położenia zwornikowego, układ sieciowy w miejsce pasmowego</a:t>
            </a:r>
            <a:r>
              <a:rPr lang="pl-PL" dirty="0" smtClean="0">
                <a:solidFill>
                  <a:srgbClr val="FF0000"/>
                </a:solidFill>
              </a:rPr>
              <a:t>)</a:t>
            </a:r>
          </a:p>
          <a:p>
            <a:r>
              <a:rPr lang="pl-PL" dirty="0" smtClean="0">
                <a:solidFill>
                  <a:srgbClr val="FF0000"/>
                </a:solidFill>
              </a:rPr>
              <a:t>Infrastruktura jako narzędzie polityki regionalnej i przestrzennej, a nie tylko odpowiedź na rosnący popyt</a:t>
            </a:r>
          </a:p>
          <a:p>
            <a:r>
              <a:rPr lang="pl-PL" dirty="0" smtClean="0">
                <a:solidFill>
                  <a:srgbClr val="FF0000"/>
                </a:solidFill>
              </a:rPr>
              <a:t>Oparcie dyskusji na nowych wskaźnikach (dostępność)</a:t>
            </a:r>
          </a:p>
          <a:p>
            <a:r>
              <a:rPr lang="pl-PL" dirty="0" smtClean="0">
                <a:solidFill>
                  <a:srgbClr val="FF0000"/>
                </a:solidFill>
              </a:rPr>
              <a:t>Lepsza integracja polityki rozwoju i polityki transportowej (pomimo „twardej” dyskusji)</a:t>
            </a:r>
          </a:p>
          <a:p>
            <a:r>
              <a:rPr lang="pl-PL" dirty="0" smtClean="0">
                <a:solidFill>
                  <a:srgbClr val="FF0000"/>
                </a:solidFill>
              </a:rPr>
              <a:t>Powrót do dyskusji o priorytetach inwestycyjnych</a:t>
            </a:r>
          </a:p>
          <a:p>
            <a:r>
              <a:rPr lang="pl-PL" dirty="0" smtClean="0">
                <a:solidFill>
                  <a:srgbClr val="FF0000"/>
                </a:solidFill>
              </a:rPr>
              <a:t>Elementy etapowania</a:t>
            </a:r>
          </a:p>
          <a:p>
            <a:r>
              <a:rPr lang="pl-PL" dirty="0" smtClean="0">
                <a:solidFill>
                  <a:srgbClr val="FF0000"/>
                </a:solidFill>
              </a:rPr>
              <a:t>Kilka nowych propozycji inwestycyjnych po raz pierwszy w dokumencie tej rangi</a:t>
            </a:r>
          </a:p>
          <a:p>
            <a:r>
              <a:rPr lang="pl-PL" dirty="0" smtClean="0">
                <a:solidFill>
                  <a:srgbClr val="FF0000"/>
                </a:solidFill>
              </a:rPr>
              <a:t>Potencjalnie wysoka skuteczność w Polsce Wschodniej</a:t>
            </a:r>
          </a:p>
          <a:p>
            <a:endParaRPr lang="pl-PL" dirty="0" smtClean="0"/>
          </a:p>
          <a:p>
            <a:endParaRPr lang="pl-PL" dirty="0"/>
          </a:p>
          <a:p>
            <a:pPr marL="0" indent="0">
              <a:buNone/>
            </a:pPr>
            <a:r>
              <a:rPr lang="pl-PL" dirty="0" smtClean="0">
                <a:solidFill>
                  <a:srgbClr val="0070C0"/>
                </a:solidFill>
              </a:rPr>
              <a:t>Czego zabrakło? </a:t>
            </a:r>
          </a:p>
          <a:p>
            <a:r>
              <a:rPr lang="pl-PL" dirty="0" smtClean="0">
                <a:solidFill>
                  <a:srgbClr val="0070C0"/>
                </a:solidFill>
              </a:rPr>
              <a:t>Eliminacji zbędnych fragmentów sieci; sprawnych narzędzi administracyjnych (</a:t>
            </a:r>
            <a:r>
              <a:rPr lang="pl-PL" i="1" dirty="0" err="1" smtClean="0">
                <a:solidFill>
                  <a:srgbClr val="0070C0"/>
                </a:solidFill>
              </a:rPr>
              <a:t>road</a:t>
            </a:r>
            <a:r>
              <a:rPr lang="pl-PL" i="1" dirty="0" smtClean="0">
                <a:solidFill>
                  <a:srgbClr val="0070C0"/>
                </a:solidFill>
              </a:rPr>
              <a:t> </a:t>
            </a:r>
            <a:r>
              <a:rPr lang="pl-PL" i="1" dirty="0" err="1" smtClean="0">
                <a:solidFill>
                  <a:srgbClr val="0070C0"/>
                </a:solidFill>
              </a:rPr>
              <a:t>pricing</a:t>
            </a:r>
            <a:r>
              <a:rPr lang="pl-PL" dirty="0" smtClean="0">
                <a:solidFill>
                  <a:srgbClr val="0070C0"/>
                </a:solidFill>
              </a:rPr>
              <a:t>, wsparcie dla rozwiązań intermodalnych, wsparcia dla integracji systemów transportowych w obszarach metropolitalnych)</a:t>
            </a:r>
            <a:endParaRPr lang="pl-PL" dirty="0">
              <a:solidFill>
                <a:srgbClr val="0070C0"/>
              </a:solidFill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158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:\dostepnosc foto\IMG_57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964996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07596" y="2567942"/>
            <a:ext cx="3636404" cy="1362075"/>
          </a:xfrm>
        </p:spPr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Dziękuję za uwagę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8" y="6302181"/>
            <a:ext cx="783285" cy="537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igipzp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296745"/>
            <a:ext cx="1008112" cy="54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6084168" y="652534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t.komorn@twarda.pan.pl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850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Agenda</a:t>
            </a:r>
            <a:endParaRPr lang="en-US" b="1" dirty="0" smtClean="0"/>
          </a:p>
        </p:txBody>
      </p:sp>
      <p:sp>
        <p:nvSpPr>
          <p:cNvPr id="9219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pl-PL" dirty="0" smtClean="0"/>
              <a:t>Kalendarium</a:t>
            </a:r>
          </a:p>
          <a:p>
            <a:r>
              <a:rPr lang="pl-PL" dirty="0" smtClean="0"/>
              <a:t>Twarde wskazówki ekspertów</a:t>
            </a:r>
          </a:p>
          <a:p>
            <a:r>
              <a:rPr lang="pl-PL" dirty="0" smtClean="0"/>
              <a:t>Projekt ekspercki</a:t>
            </a:r>
          </a:p>
          <a:p>
            <a:r>
              <a:rPr lang="pl-PL" dirty="0" smtClean="0"/>
              <a:t>Tematy dyskusji</a:t>
            </a:r>
          </a:p>
          <a:p>
            <a:r>
              <a:rPr lang="pl-PL" dirty="0" smtClean="0"/>
              <a:t>Dokument Rządowy</a:t>
            </a:r>
          </a:p>
          <a:p>
            <a:r>
              <a:rPr lang="pl-PL" dirty="0" smtClean="0"/>
              <a:t>Efekty w sferze dostępności (symulacja)</a:t>
            </a:r>
          </a:p>
          <a:p>
            <a:r>
              <a:rPr lang="pl-PL" dirty="0" smtClean="0"/>
              <a:t>Podsumowanie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888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Droga do zapisów KPZK odnośnie transportu - kalendarium</a:t>
            </a:r>
            <a:endParaRPr lang="en-US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lnSpcReduction="10000"/>
          </a:bodyPr>
          <a:lstStyle/>
          <a:p>
            <a:r>
              <a:rPr lang="pl-PL" sz="2800" dirty="0" smtClean="0"/>
              <a:t>2005 – aktualizacja KPPZK, sugestie zmiany priorytetów</a:t>
            </a:r>
          </a:p>
          <a:p>
            <a:r>
              <a:rPr lang="pl-PL" sz="2800" dirty="0" smtClean="0"/>
              <a:t>2007 – powołanie Zespołu Ekspertów Naukowych (pod kierunkiem prof. P. </a:t>
            </a:r>
            <a:r>
              <a:rPr lang="pl-PL" sz="2800" dirty="0" err="1" smtClean="0"/>
              <a:t>Korcellego</a:t>
            </a:r>
            <a:r>
              <a:rPr lang="pl-PL" sz="2800" dirty="0" smtClean="0"/>
              <a:t>)</a:t>
            </a:r>
          </a:p>
          <a:p>
            <a:r>
              <a:rPr lang="pl-PL" sz="2800" dirty="0" smtClean="0"/>
              <a:t>2007-2008 realizacja ekspertyz tematycznych, w tym 8 dotyczących transportu</a:t>
            </a:r>
          </a:p>
          <a:p>
            <a:r>
              <a:rPr lang="pl-PL" sz="2800" dirty="0" smtClean="0"/>
              <a:t>2009 zapisy w wersji eksperckiej dokumentu</a:t>
            </a:r>
          </a:p>
          <a:p>
            <a:r>
              <a:rPr lang="pl-PL" sz="2800" dirty="0" smtClean="0"/>
              <a:t>2009 konsultacje regionalne</a:t>
            </a:r>
          </a:p>
          <a:p>
            <a:r>
              <a:rPr lang="pl-PL" sz="2800" dirty="0" smtClean="0"/>
              <a:t>2010-2011 – </a:t>
            </a:r>
            <a:r>
              <a:rPr lang="pl-PL" sz="2800" dirty="0" err="1" smtClean="0"/>
              <a:t>prace</a:t>
            </a:r>
            <a:r>
              <a:rPr lang="pl-PL" sz="2800" dirty="0" smtClean="0"/>
              <a:t> nad Dokumentem Rządowym, uzgodnienia międzyresortowe</a:t>
            </a:r>
          </a:p>
          <a:p>
            <a:r>
              <a:rPr lang="pl-PL" sz="2800" dirty="0" smtClean="0"/>
              <a:t>2011 – przyjęcie dokumentu</a:t>
            </a:r>
          </a:p>
          <a:p>
            <a:pPr>
              <a:buNone/>
            </a:pPr>
            <a:endParaRPr lang="pl-PL" sz="28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6" y="188640"/>
            <a:ext cx="8928991" cy="1143000"/>
          </a:xfrm>
        </p:spPr>
        <p:txBody>
          <a:bodyPr>
            <a:normAutofit fontScale="90000"/>
          </a:bodyPr>
          <a:lstStyle/>
          <a:p>
            <a:r>
              <a:rPr lang="pl-PL" sz="3600" b="1" dirty="0"/>
              <a:t>Wizja struktury oraz rozwoju sieci transportowych do roku </a:t>
            </a:r>
            <a:r>
              <a:rPr lang="pl-PL" sz="3600" b="1" dirty="0" smtClean="0"/>
              <a:t>2033 - </a:t>
            </a:r>
            <a:r>
              <a:rPr lang="pl-PL" sz="3600" b="1" dirty="0"/>
              <a:t>eksperci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268760"/>
            <a:ext cx="8496944" cy="501332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pl-PL" sz="2400" dirty="0"/>
              <a:t>Jan Burnewicz (</a:t>
            </a:r>
            <a:r>
              <a:rPr lang="pl-PL" sz="2400" i="1" dirty="0"/>
              <a:t>UG</a:t>
            </a:r>
            <a:r>
              <a:rPr lang="pl-PL" sz="2400" dirty="0"/>
              <a:t>)</a:t>
            </a:r>
          </a:p>
          <a:p>
            <a:pPr>
              <a:lnSpc>
                <a:spcPct val="90000"/>
              </a:lnSpc>
            </a:pPr>
            <a:r>
              <a:rPr lang="pl-PL" sz="2400" dirty="0"/>
              <a:t>Jan Friedberg (</a:t>
            </a:r>
            <a:r>
              <a:rPr lang="pl-PL" sz="2400" i="1" dirty="0"/>
              <a:t>JF Projektowanie i…</a:t>
            </a:r>
            <a:r>
              <a:rPr lang="pl-PL" sz="2400" dirty="0"/>
              <a:t>)</a:t>
            </a:r>
          </a:p>
          <a:p>
            <a:pPr>
              <a:lnSpc>
                <a:spcPct val="90000"/>
              </a:lnSpc>
            </a:pPr>
            <a:r>
              <a:rPr lang="pl-PL" sz="2400" dirty="0"/>
              <a:t>Waldemar Kuryłowicz (</a:t>
            </a:r>
            <a:r>
              <a:rPr lang="pl-PL" sz="2400" i="1" dirty="0" err="1"/>
              <a:t>GDDKiA</a:t>
            </a:r>
            <a:r>
              <a:rPr lang="pl-PL" sz="2400" dirty="0"/>
              <a:t>)</a:t>
            </a:r>
          </a:p>
          <a:p>
            <a:pPr>
              <a:lnSpc>
                <a:spcPct val="90000"/>
              </a:lnSpc>
            </a:pPr>
            <a:r>
              <a:rPr lang="pl-PL" sz="2400" dirty="0"/>
              <a:t>Wojciech </a:t>
            </a:r>
            <a:r>
              <a:rPr lang="pl-PL" sz="2400" dirty="0" err="1"/>
              <a:t>Suchorzewski</a:t>
            </a:r>
            <a:r>
              <a:rPr lang="pl-PL" sz="2400" dirty="0"/>
              <a:t> (</a:t>
            </a:r>
            <a:r>
              <a:rPr lang="pl-PL" sz="2400" i="1" dirty="0"/>
              <a:t>PW</a:t>
            </a:r>
            <a:r>
              <a:rPr lang="pl-PL" sz="2400" dirty="0"/>
              <a:t>)</a:t>
            </a:r>
          </a:p>
          <a:p>
            <a:pPr>
              <a:lnSpc>
                <a:spcPct val="90000"/>
              </a:lnSpc>
            </a:pPr>
            <a:r>
              <a:rPr lang="pl-PL" sz="2400" dirty="0"/>
              <a:t>Zbigniew Taylor (</a:t>
            </a:r>
            <a:r>
              <a:rPr lang="pl-PL" sz="2400" i="1" dirty="0"/>
              <a:t>IGiPZ PAN</a:t>
            </a:r>
            <a:r>
              <a:rPr lang="pl-PL" sz="2400" dirty="0"/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endParaRPr lang="pl-PL" sz="2400" b="1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pl-PL" sz="2400" b="1" dirty="0" smtClean="0"/>
              <a:t>24 konkretne pytania do 5 ekspertów</a:t>
            </a:r>
          </a:p>
          <a:p>
            <a:pPr>
              <a:lnSpc>
                <a:spcPct val="90000"/>
              </a:lnSpc>
              <a:buFontTx/>
              <a:buNone/>
            </a:pPr>
            <a:endParaRPr lang="pl-PL" sz="2400" b="1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pl-PL" sz="2400" b="1" dirty="0" smtClean="0"/>
              <a:t>Ponadto:</a:t>
            </a:r>
            <a:endParaRPr lang="pl-PL" sz="2400" b="1" dirty="0"/>
          </a:p>
          <a:p>
            <a:pPr>
              <a:lnSpc>
                <a:spcPct val="90000"/>
              </a:lnSpc>
            </a:pPr>
            <a:r>
              <a:rPr lang="pl-PL" sz="2400" dirty="0" smtClean="0"/>
              <a:t>ekspertyza </a:t>
            </a:r>
            <a:r>
              <a:rPr lang="pl-PL" sz="2400" dirty="0"/>
              <a:t>tematyczna – żegluga śródlądowa</a:t>
            </a:r>
            <a:r>
              <a:rPr lang="pl-PL" sz="2400" dirty="0" smtClean="0"/>
              <a:t>: Jan </a:t>
            </a:r>
            <a:r>
              <a:rPr lang="pl-PL" sz="2400" dirty="0"/>
              <a:t>Winter</a:t>
            </a:r>
          </a:p>
          <a:p>
            <a:pPr>
              <a:lnSpc>
                <a:spcPct val="90000"/>
              </a:lnSpc>
            </a:pPr>
            <a:r>
              <a:rPr lang="pl-PL" sz="2400" dirty="0" smtClean="0"/>
              <a:t>ekspertyza </a:t>
            </a:r>
            <a:r>
              <a:rPr lang="pl-PL" sz="2400" dirty="0"/>
              <a:t>dotycząca powiązań gospodarczych i kapitałowych pomiędzy </a:t>
            </a:r>
            <a:r>
              <a:rPr lang="pl-PL" sz="2400" dirty="0" smtClean="0"/>
              <a:t>miastami: Przemysław </a:t>
            </a:r>
            <a:r>
              <a:rPr lang="pl-PL" sz="2400" dirty="0"/>
              <a:t>Śleszyński (</a:t>
            </a:r>
            <a:r>
              <a:rPr lang="pl-PL" sz="2400" i="1" dirty="0"/>
              <a:t>IGiPZ PAN</a:t>
            </a:r>
            <a:r>
              <a:rPr lang="pl-PL" sz="2400" dirty="0" smtClean="0"/>
              <a:t>)</a:t>
            </a:r>
          </a:p>
          <a:p>
            <a:pPr>
              <a:lnSpc>
                <a:spcPct val="90000"/>
              </a:lnSpc>
            </a:pPr>
            <a:endParaRPr lang="pl-PL" sz="2400" dirty="0" smtClean="0"/>
          </a:p>
          <a:p>
            <a:pPr>
              <a:lnSpc>
                <a:spcPct val="90000"/>
              </a:lnSpc>
            </a:pPr>
            <a:r>
              <a:rPr lang="pl-PL" sz="2400" dirty="0" smtClean="0"/>
              <a:t>Analiza dostępności czasowej wykonana przez IGiPZ PAN</a:t>
            </a:r>
            <a:endParaRPr lang="pl-PL" sz="2400" dirty="0"/>
          </a:p>
          <a:p>
            <a:pPr>
              <a:lnSpc>
                <a:spcPct val="90000"/>
              </a:lnSpc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61840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pl-PL" sz="4000" b="1" dirty="0"/>
              <a:t>Twarde wskazówki dla KPZK </a:t>
            </a:r>
            <a:r>
              <a:rPr lang="pl-PL" sz="4000" b="1" dirty="0" smtClean="0"/>
              <a:t>(1)</a:t>
            </a:r>
            <a:endParaRPr lang="pl-PL" sz="4000" b="1" dirty="0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5589587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pl-PL" sz="2800" dirty="0"/>
              <a:t>O randze inwestycji powinien decydować popyt wewnętrzny, a w drugiej kolejności związany z interakcjami z UE oraz cele polityki regionalnej. Rola tranzytu oraz celów strategicznych w tym zakresie jest trzeciorzędna</a:t>
            </a:r>
          </a:p>
          <a:p>
            <a:pPr>
              <a:lnSpc>
                <a:spcPct val="80000"/>
              </a:lnSpc>
            </a:pPr>
            <a:r>
              <a:rPr lang="pl-PL" sz="2800" dirty="0" smtClean="0"/>
              <a:t>Podniesieniu </a:t>
            </a:r>
            <a:r>
              <a:rPr lang="pl-PL" sz="2800" dirty="0"/>
              <a:t>w rankingu </a:t>
            </a:r>
            <a:r>
              <a:rPr lang="pl-PL" sz="2800" dirty="0" smtClean="0"/>
              <a:t>priorytetów </a:t>
            </a:r>
            <a:r>
              <a:rPr lang="pl-PL" sz="2800" dirty="0"/>
              <a:t>powinny ulec szlaki drogowe A8/S8 (</a:t>
            </a:r>
            <a:r>
              <a:rPr lang="pl-PL" sz="2800" dirty="0" smtClean="0"/>
              <a:t>Wrocław-Piotrków/</a:t>
            </a:r>
            <a:r>
              <a:rPr lang="pl-PL" sz="2800" dirty="0" err="1" smtClean="0"/>
              <a:t>Łodź</a:t>
            </a:r>
            <a:r>
              <a:rPr lang="pl-PL" sz="2800" dirty="0" smtClean="0"/>
              <a:t>), </a:t>
            </a:r>
            <a:r>
              <a:rPr lang="pl-PL" sz="2800" dirty="0"/>
              <a:t>S6, S10, S11, S16, S61 (przesunięcie </a:t>
            </a:r>
            <a:r>
              <a:rPr lang="pl-PL" sz="2800" i="1" dirty="0"/>
              <a:t>Via </a:t>
            </a:r>
            <a:r>
              <a:rPr lang="pl-PL" sz="2800" i="1" dirty="0" err="1"/>
              <a:t>Baltica</a:t>
            </a:r>
            <a:r>
              <a:rPr lang="pl-PL" sz="2800" dirty="0"/>
              <a:t> na trasę przez Łomżę)</a:t>
            </a:r>
          </a:p>
          <a:p>
            <a:pPr>
              <a:lnSpc>
                <a:spcPct val="80000"/>
              </a:lnSpc>
            </a:pPr>
            <a:r>
              <a:rPr lang="pl-PL" sz="2800" dirty="0"/>
              <a:t>Segmentami, w których należy z pewnością wspierać rolę kolei są przewozy </a:t>
            </a:r>
            <a:r>
              <a:rPr lang="pl-PL" sz="2800" dirty="0" smtClean="0"/>
              <a:t>towarowe intermodalne </a:t>
            </a:r>
            <a:r>
              <a:rPr lang="pl-PL" sz="2800" dirty="0"/>
              <a:t>oraz pasażerskie pomiędzy i wewnątrz największych aglomeracji</a:t>
            </a:r>
          </a:p>
          <a:p>
            <a:pPr>
              <a:lnSpc>
                <a:spcPct val="80000"/>
              </a:lnSpc>
            </a:pPr>
            <a:r>
              <a:rPr lang="pl-PL" sz="2800" dirty="0"/>
              <a:t>Rozwój kolei powinien raczej opierać się na modernizacji. Jeżeli miałyby powstać koleje wielkich prędkości to pierwszym odcinkiem powinna być trasa Warszawa-Wrocław</a:t>
            </a:r>
          </a:p>
          <a:p>
            <a:pPr>
              <a:lnSpc>
                <a:spcPct val="80000"/>
              </a:lnSpc>
            </a:pP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404416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pl-PL" sz="4000" b="1" dirty="0"/>
              <a:t>Twarde wskazówki dla KPZK </a:t>
            </a:r>
            <a:r>
              <a:rPr lang="pl-PL" sz="4000" b="1" dirty="0" smtClean="0"/>
              <a:t>(2)</a:t>
            </a:r>
            <a:endParaRPr lang="pl-PL" sz="4000" b="1" dirty="0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268760"/>
            <a:ext cx="8229600" cy="49974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l-PL" sz="2800" dirty="0"/>
              <a:t>Systemu szybkich kolei miejskich potrzebują Warszawa, GOP (z Krakowem) i Trójmiasto</a:t>
            </a:r>
          </a:p>
          <a:p>
            <a:pPr>
              <a:lnSpc>
                <a:spcPct val="80000"/>
              </a:lnSpc>
            </a:pPr>
            <a:r>
              <a:rPr lang="pl-PL" sz="2800" dirty="0"/>
              <a:t>Nie jest celowa budowa centralnego portu lotniczego, Warszawa i Łódź potrzebują jednak nowych lotnisk cywilnych</a:t>
            </a:r>
          </a:p>
          <a:p>
            <a:pPr>
              <a:lnSpc>
                <a:spcPct val="80000"/>
              </a:lnSpc>
            </a:pPr>
            <a:r>
              <a:rPr lang="pl-PL" sz="2800" dirty="0"/>
              <a:t>Lotnicze porty regionalne na pewno powinny powstać w Lublinie, Białymstoku, Słupsku (lub Koszalinie) i na Mazurach</a:t>
            </a:r>
          </a:p>
          <a:p>
            <a:pPr>
              <a:lnSpc>
                <a:spcPct val="80000"/>
              </a:lnSpc>
            </a:pPr>
            <a:r>
              <a:rPr lang="pl-PL" sz="2800" dirty="0"/>
              <a:t>Jedynym istotnym i modernizowanym szlakiem żeglugi śródlądowej ma pozostać Odra</a:t>
            </a:r>
          </a:p>
          <a:p>
            <a:pPr>
              <a:lnSpc>
                <a:spcPct val="80000"/>
              </a:lnSpc>
            </a:pPr>
            <a:r>
              <a:rPr lang="pl-PL" sz="2800" dirty="0"/>
              <a:t>Polska nie potrzebuje nowych portów </a:t>
            </a:r>
            <a:r>
              <a:rPr lang="pl-PL" sz="2800" dirty="0" smtClean="0"/>
              <a:t>morskich</a:t>
            </a:r>
          </a:p>
          <a:p>
            <a:pPr>
              <a:lnSpc>
                <a:spcPct val="80000"/>
              </a:lnSpc>
            </a:pPr>
            <a:r>
              <a:rPr lang="pl-PL" sz="2800" dirty="0"/>
              <a:t>Należy dążyć do wprowadzenia systemu </a:t>
            </a:r>
            <a:r>
              <a:rPr lang="pl-PL" sz="2800" i="1" dirty="0" err="1"/>
              <a:t>road</a:t>
            </a:r>
            <a:r>
              <a:rPr lang="pl-PL" sz="2800" i="1" dirty="0"/>
              <a:t> </a:t>
            </a:r>
            <a:r>
              <a:rPr lang="pl-PL" sz="2800" i="1" dirty="0" err="1"/>
              <a:t>pricing</a:t>
            </a:r>
            <a:endParaRPr lang="pl-PL" sz="2800" i="1" dirty="0"/>
          </a:p>
          <a:p>
            <a:pPr marL="0" indent="0">
              <a:lnSpc>
                <a:spcPct val="80000"/>
              </a:lnSpc>
              <a:buNone/>
            </a:pP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45058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b="1"/>
              <a:t>Sprawy nierozstrzygnięte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dirty="0"/>
              <a:t>Problem utrzymania podziału na autostrady i drogi </a:t>
            </a:r>
            <a:r>
              <a:rPr lang="pl-PL" dirty="0" smtClean="0"/>
              <a:t>ekspresowe i proponowania nowych autostrad</a:t>
            </a:r>
            <a:endParaRPr lang="pl-PL" dirty="0"/>
          </a:p>
          <a:p>
            <a:pPr>
              <a:lnSpc>
                <a:spcPct val="90000"/>
              </a:lnSpc>
            </a:pPr>
            <a:r>
              <a:rPr lang="pl-PL" dirty="0" smtClean="0"/>
              <a:t>Problem </a:t>
            </a:r>
            <a:r>
              <a:rPr lang="pl-PL" dirty="0"/>
              <a:t>budowy systemu kolei wielkich prędkości</a:t>
            </a:r>
          </a:p>
          <a:p>
            <a:pPr>
              <a:lnSpc>
                <a:spcPct val="90000"/>
              </a:lnSpc>
            </a:pPr>
            <a:r>
              <a:rPr lang="pl-PL" dirty="0"/>
              <a:t>Priorytety inwestycyjne na kolejne okresy finansowania</a:t>
            </a:r>
          </a:p>
        </p:txBody>
      </p:sp>
    </p:spTree>
    <p:extLst>
      <p:ext uri="{BB962C8B-B14F-4D97-AF65-F5344CB8AC3E}">
        <p14:creationId xmlns:p14="http://schemas.microsoft.com/office/powerpoint/2010/main" val="103884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ytuł 1"/>
          <p:cNvSpPr>
            <a:spLocks noGrp="1"/>
          </p:cNvSpPr>
          <p:nvPr>
            <p:ph type="title"/>
          </p:nvPr>
        </p:nvSpPr>
        <p:spPr>
          <a:xfrm>
            <a:off x="495300" y="203200"/>
            <a:ext cx="8229600" cy="877888"/>
          </a:xfrm>
        </p:spPr>
        <p:txBody>
          <a:bodyPr/>
          <a:lstStyle/>
          <a:p>
            <a:r>
              <a:rPr lang="pl-PL" b="1" dirty="0" smtClean="0"/>
              <a:t>Badania dostępności czasowej</a:t>
            </a:r>
          </a:p>
        </p:txBody>
      </p:sp>
      <p:pic>
        <p:nvPicPr>
          <p:cNvPr id="27651" name="Picture 2" descr="D_wojewodzk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1239838"/>
            <a:ext cx="3627438" cy="379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2" descr="D_Warszaw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223963"/>
            <a:ext cx="3833812" cy="400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3" descr="legenda_izochrony_drog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5229225"/>
            <a:ext cx="3957637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58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>
          <a:xfrm>
            <a:off x="714348" y="142852"/>
            <a:ext cx="7643866" cy="1143000"/>
          </a:xfrm>
        </p:spPr>
        <p:txBody>
          <a:bodyPr rtlCol="0">
            <a:normAutofit fontScale="90000"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pl-PL" sz="4000" b="1" dirty="0" smtClean="0"/>
              <a:t>Projekt dokumentu eksperckiego -  etapowanie rozwoju sieci</a:t>
            </a:r>
          </a:p>
        </p:txBody>
      </p:sp>
      <p:pic>
        <p:nvPicPr>
          <p:cNvPr id="29699" name="Picture 5" descr="KPZK_Mapa_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6" y="1643050"/>
            <a:ext cx="3926811" cy="5032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KPZK_Mapa_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1643050"/>
            <a:ext cx="3954339" cy="5072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830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687</Words>
  <Application>Microsoft Office PowerPoint</Application>
  <PresentationFormat>Pokaz na ekranie (4:3)</PresentationFormat>
  <Paragraphs>94</Paragraphs>
  <Slides>19</Slides>
  <Notes>5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0" baseType="lpstr">
      <vt:lpstr>Motyw pakietu Office</vt:lpstr>
      <vt:lpstr> Rola transportu w  Koncepcji Przestrzennego Zagospodarowania Kraju 2030</vt:lpstr>
      <vt:lpstr>Agenda</vt:lpstr>
      <vt:lpstr>Droga do zapisów KPZK odnośnie transportu - kalendarium</vt:lpstr>
      <vt:lpstr>Wizja struktury oraz rozwoju sieci transportowych do roku 2033 - eksperci</vt:lpstr>
      <vt:lpstr>Twarde wskazówki dla KPZK (1)</vt:lpstr>
      <vt:lpstr>Twarde wskazówki dla KPZK (2)</vt:lpstr>
      <vt:lpstr>Sprawy nierozstrzygnięte</vt:lpstr>
      <vt:lpstr>Badania dostępności czasowej</vt:lpstr>
      <vt:lpstr>Projekt dokumentu eksperckiego -  etapowanie rozwoju sieci</vt:lpstr>
      <vt:lpstr>Główne elementy dyskusji w czasie konsultacji</vt:lpstr>
      <vt:lpstr>KPPZK z 2001 a KPZK 2030</vt:lpstr>
      <vt:lpstr>Dokument rządowy – infrastruktura drogowa</vt:lpstr>
      <vt:lpstr>Dokument rządowy – infrastruktura kolejowa</vt:lpstr>
      <vt:lpstr>Bieżąca polityka transportowa a zapisy KPZK</vt:lpstr>
      <vt:lpstr>Efekty realizacji inwestycji zapisanych w KPZK 2030 Monitoring dostępności drogowej 2015-2030</vt:lpstr>
      <vt:lpstr>Województwa – wygrani programu drogowego KPZK 2030</vt:lpstr>
      <vt:lpstr>Konwergencja dostępnościowa beta (2015-2030)</vt:lpstr>
      <vt:lpstr>Podsumowanie – wartość dodana KPZK 2030 w zakresie rozwoju transportu</vt:lpstr>
      <vt:lpstr>Dziękuję za uwagę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 hab. Tomasz Komornicki   Planowanie wielkoprzestrzenne</dc:title>
  <dc:creator>T.Komornicki</dc:creator>
  <cp:lastModifiedBy>T.Komornicki</cp:lastModifiedBy>
  <cp:revision>30</cp:revision>
  <dcterms:created xsi:type="dcterms:W3CDTF">2012-11-05T22:41:23Z</dcterms:created>
  <dcterms:modified xsi:type="dcterms:W3CDTF">2012-12-16T18:53:54Z</dcterms:modified>
</cp:coreProperties>
</file>