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95" r:id="rId3"/>
    <p:sldId id="270" r:id="rId4"/>
    <p:sldId id="273" r:id="rId5"/>
    <p:sldId id="274" r:id="rId6"/>
    <p:sldId id="260" r:id="rId7"/>
    <p:sldId id="278" r:id="rId8"/>
    <p:sldId id="277" r:id="rId9"/>
    <p:sldId id="276" r:id="rId10"/>
    <p:sldId id="262" r:id="rId11"/>
    <p:sldId id="272" r:id="rId12"/>
    <p:sldId id="265" r:id="rId13"/>
    <p:sldId id="267" r:id="rId14"/>
    <p:sldId id="268" r:id="rId15"/>
    <p:sldId id="269" r:id="rId16"/>
    <p:sldId id="288" r:id="rId17"/>
    <p:sldId id="294" r:id="rId18"/>
    <p:sldId id="284" r:id="rId19"/>
    <p:sldId id="286" r:id="rId20"/>
    <p:sldId id="285" r:id="rId21"/>
    <p:sldId id="287" r:id="rId22"/>
    <p:sldId id="291" r:id="rId23"/>
    <p:sldId id="289" r:id="rId24"/>
    <p:sldId id="292" r:id="rId25"/>
    <p:sldId id="290" r:id="rId26"/>
    <p:sldId id="282" r:id="rId27"/>
    <p:sldId id="293" r:id="rId28"/>
    <p:sldId id="283" r:id="rId29"/>
    <p:sldId id="280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9" autoAdjust="0"/>
  </p:normalViewPr>
  <p:slideViewPr>
    <p:cSldViewPr>
      <p:cViewPr>
        <p:scale>
          <a:sx n="77" d="100"/>
          <a:sy n="77" d="100"/>
        </p:scale>
        <p:origin x="-117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100E6-F6B1-4DC3-9615-44DF969C90DD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B952F-DA0E-485F-A035-C65A65300B4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B952F-DA0E-485F-A035-C65A65300B45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28FF5-D7F8-4FEE-8649-B8618F4B31E5}" type="datetimeFigureOut">
              <a:rPr lang="pl-PL" smtClean="0"/>
              <a:pPr/>
              <a:t>2012-12-16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B539B-295B-40A5-A0EB-E3428161B1F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916832"/>
            <a:ext cx="8388424" cy="1470025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Arial" pitchFamily="34" charset="0"/>
                <a:cs typeface="Arial" pitchFamily="34" charset="0"/>
              </a:rPr>
              <a:t>Efekty inwestycji</a:t>
            </a:r>
            <a:br>
              <a:rPr lang="pl-PL" b="1" dirty="0" smtClean="0"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latin typeface="Arial" pitchFamily="34" charset="0"/>
                <a:cs typeface="Arial" pitchFamily="34" charset="0"/>
              </a:rPr>
              <a:t>w infrastrukturę kolejową</a:t>
            </a:r>
            <a:br>
              <a:rPr lang="pl-PL" b="1" dirty="0" smtClean="0">
                <a:latin typeface="Arial" pitchFamily="34" charset="0"/>
                <a:cs typeface="Arial" pitchFamily="34" charset="0"/>
              </a:rPr>
            </a:br>
            <a:r>
              <a:rPr lang="pl-PL" b="1" dirty="0" smtClean="0">
                <a:latin typeface="Arial" pitchFamily="34" charset="0"/>
                <a:cs typeface="Arial" pitchFamily="34" charset="0"/>
              </a:rPr>
              <a:t>na liniach regionalnych</a:t>
            </a:r>
            <a:endParaRPr lang="pl-PL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005064"/>
            <a:ext cx="8388424" cy="1008112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Karol Kowalczyk</a:t>
            </a:r>
          </a:p>
          <a:p>
            <a:r>
              <a:rPr lang="pl-PL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Student geografii</a:t>
            </a:r>
          </a:p>
          <a:p>
            <a:r>
              <a:rPr lang="pl-PL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Uniwersytet Marii Curie-Skłodowskiej w Lublinie</a:t>
            </a:r>
            <a:endParaRPr lang="pl-PL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48872" cy="432048"/>
          </a:xfrm>
        </p:spPr>
        <p:txBody>
          <a:bodyPr>
            <a:noAutofit/>
          </a:bodyPr>
          <a:lstStyle/>
          <a:p>
            <a:r>
              <a:rPr lang="pl-PL" sz="2200" b="1" dirty="0" smtClean="0">
                <a:latin typeface="Arial" pitchFamily="34" charset="0"/>
                <a:cs typeface="Arial" pitchFamily="34" charset="0"/>
              </a:rPr>
              <a:t>Struktury udziałów wg ogólnej wartości projektów</a:t>
            </a:r>
            <a:endParaRPr lang="pl-PL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107504" y="6525344"/>
            <a:ext cx="7740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5076056" y="548680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smtClean="0">
                <a:latin typeface="Arial" pitchFamily="34" charset="0"/>
                <a:cs typeface="Arial" pitchFamily="34" charset="0"/>
              </a:rPr>
              <a:t>(stan na dzień 30.09.2012 r.)</a:t>
            </a:r>
          </a:p>
        </p:txBody>
      </p:sp>
      <p:grpSp>
        <p:nvGrpSpPr>
          <p:cNvPr id="23" name="Grupa 22"/>
          <p:cNvGrpSpPr/>
          <p:nvPr/>
        </p:nvGrpSpPr>
        <p:grpSpPr>
          <a:xfrm>
            <a:off x="179512" y="692696"/>
            <a:ext cx="8044560" cy="5927772"/>
            <a:chOff x="179512" y="692696"/>
            <a:chExt cx="8044560" cy="5927772"/>
          </a:xfrm>
        </p:grpSpPr>
        <p:pic>
          <p:nvPicPr>
            <p:cNvPr id="38" name="Obraz 37" descr="Wykres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2" y="3573016"/>
              <a:ext cx="3901118" cy="2962411"/>
            </a:xfrm>
            <a:prstGeom prst="rect">
              <a:avLst/>
            </a:prstGeom>
          </p:spPr>
        </p:pic>
        <p:pic>
          <p:nvPicPr>
            <p:cNvPr id="1026" name="Picture 2" descr="D:\Praktyka IGiPZ PAN\Konferencja\Prezentacja\Wykres1.png"/>
            <p:cNvPicPr>
              <a:picLocks noChangeAspect="1" noChangeArrowheads="1"/>
            </p:cNvPicPr>
            <p:nvPr/>
          </p:nvPicPr>
          <p:blipFill>
            <a:blip r:embed="rId4" cstate="print"/>
            <a:srcRect l="6908" t="3394" r="4317" b="9051"/>
            <a:stretch>
              <a:fillRect/>
            </a:stretch>
          </p:blipFill>
          <p:spPr bwMode="auto">
            <a:xfrm>
              <a:off x="251520" y="1052736"/>
              <a:ext cx="3331183" cy="2507281"/>
            </a:xfrm>
            <a:prstGeom prst="rect">
              <a:avLst/>
            </a:prstGeom>
            <a:noFill/>
          </p:spPr>
        </p:pic>
        <p:pic>
          <p:nvPicPr>
            <p:cNvPr id="1027" name="Picture 3" descr="D:\Praktyka IGiPZ PAN\Konferencja\Prezentacja\Wykres2.png"/>
            <p:cNvPicPr>
              <a:picLocks noChangeAspect="1" noChangeArrowheads="1"/>
            </p:cNvPicPr>
            <p:nvPr/>
          </p:nvPicPr>
          <p:blipFill>
            <a:blip r:embed="rId5" cstate="print"/>
            <a:srcRect l="19663" r="10534"/>
            <a:stretch>
              <a:fillRect/>
            </a:stretch>
          </p:blipFill>
          <p:spPr bwMode="auto">
            <a:xfrm>
              <a:off x="4283968" y="1124744"/>
              <a:ext cx="2862656" cy="1565323"/>
            </a:xfrm>
            <a:prstGeom prst="rect">
              <a:avLst/>
            </a:prstGeom>
            <a:noFill/>
          </p:spPr>
        </p:pic>
        <p:pic>
          <p:nvPicPr>
            <p:cNvPr id="1028" name="Picture 4" descr="D:\Praktyka IGiPZ PAN\Konferencja\Prezentacja\Wykres3.png"/>
            <p:cNvPicPr>
              <a:picLocks noChangeAspect="1" noChangeArrowheads="1"/>
            </p:cNvPicPr>
            <p:nvPr/>
          </p:nvPicPr>
          <p:blipFill>
            <a:blip r:embed="rId6" cstate="print"/>
            <a:srcRect l="28457" t="4036" r="26959" b="22871"/>
            <a:stretch>
              <a:fillRect/>
            </a:stretch>
          </p:blipFill>
          <p:spPr bwMode="auto">
            <a:xfrm>
              <a:off x="5652120" y="2564904"/>
              <a:ext cx="2571952" cy="1564730"/>
            </a:xfrm>
            <a:prstGeom prst="rect">
              <a:avLst/>
            </a:prstGeom>
            <a:noFill/>
          </p:spPr>
        </p:pic>
        <p:pic>
          <p:nvPicPr>
            <p:cNvPr id="1029" name="Picture 5" descr="D:\Praktyka IGiPZ PAN\Konferencja\Prezentacja\Wykres4.png"/>
            <p:cNvPicPr>
              <a:picLocks noChangeAspect="1" noChangeArrowheads="1"/>
            </p:cNvPicPr>
            <p:nvPr/>
          </p:nvPicPr>
          <p:blipFill>
            <a:blip r:embed="rId7" cstate="print"/>
            <a:srcRect l="21851" t="5302" r="5619" b="16965"/>
            <a:stretch>
              <a:fillRect/>
            </a:stretch>
          </p:blipFill>
          <p:spPr bwMode="auto">
            <a:xfrm>
              <a:off x="4860032" y="4509120"/>
              <a:ext cx="3345861" cy="2111348"/>
            </a:xfrm>
            <a:prstGeom prst="rect">
              <a:avLst/>
            </a:prstGeom>
            <a:noFill/>
          </p:spPr>
        </p:pic>
        <p:sp>
          <p:nvSpPr>
            <p:cNvPr id="14" name="Prostokąt 13"/>
            <p:cNvSpPr/>
            <p:nvPr/>
          </p:nvSpPr>
          <p:spPr>
            <a:xfrm>
              <a:off x="971600" y="692696"/>
              <a:ext cx="20162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 smtClean="0">
                  <a:latin typeface="Arial" pitchFamily="34" charset="0"/>
                  <a:cs typeface="Arial" pitchFamily="34" charset="0"/>
                </a:rPr>
                <a:t>EFRR 2007-2013</a:t>
              </a:r>
            </a:p>
          </p:txBody>
        </p:sp>
        <p:cxnSp>
          <p:nvCxnSpPr>
            <p:cNvPr id="15" name="Łącznik prosty ze strzałką 14"/>
            <p:cNvCxnSpPr/>
            <p:nvPr/>
          </p:nvCxnSpPr>
          <p:spPr>
            <a:xfrm flipV="1">
              <a:off x="3635896" y="2348880"/>
              <a:ext cx="648072" cy="288032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ze strzałką 15"/>
            <p:cNvCxnSpPr/>
            <p:nvPr/>
          </p:nvCxnSpPr>
          <p:spPr>
            <a:xfrm flipH="1">
              <a:off x="7020272" y="4221088"/>
              <a:ext cx="61840" cy="59551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rostokąt 16"/>
            <p:cNvSpPr/>
            <p:nvPr/>
          </p:nvSpPr>
          <p:spPr>
            <a:xfrm>
              <a:off x="4427984" y="980728"/>
              <a:ext cx="208823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dirty="0" smtClean="0">
                  <a:latin typeface="Arial" pitchFamily="34" charset="0"/>
                  <a:cs typeface="Arial" pitchFamily="34" charset="0"/>
                </a:rPr>
                <a:t>RPO (16) ogółem</a:t>
              </a:r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4860032" y="3140968"/>
              <a:ext cx="12241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 smtClean="0">
                  <a:latin typeface="Arial" pitchFamily="34" charset="0"/>
                  <a:cs typeface="Arial" pitchFamily="34" charset="0"/>
                </a:rPr>
                <a:t>RPO</a:t>
              </a:r>
              <a:r>
                <a:rPr lang="pl-PL" sz="1600" b="1" dirty="0" smtClean="0">
                  <a:latin typeface="Arial" pitchFamily="34" charset="0"/>
                  <a:cs typeface="Arial" pitchFamily="34" charset="0"/>
                </a:rPr>
                <a:t> (16)</a:t>
              </a:r>
            </a:p>
            <a:p>
              <a:pPr algn="ctr"/>
              <a:r>
                <a:rPr lang="pl-PL" sz="1600" b="1" dirty="0" smtClean="0">
                  <a:latin typeface="Arial" pitchFamily="34" charset="0"/>
                  <a:cs typeface="Arial" pitchFamily="34" charset="0"/>
                </a:rPr>
                <a:t>Transport</a:t>
              </a:r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4139952" y="4293096"/>
              <a:ext cx="172819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400" b="1" dirty="0" smtClean="0">
                  <a:latin typeface="Arial" pitchFamily="34" charset="0"/>
                  <a:cs typeface="Arial" pitchFamily="34" charset="0"/>
                </a:rPr>
                <a:t>RPO (16)</a:t>
              </a:r>
            </a:p>
            <a:p>
              <a:pPr algn="ctr"/>
              <a:r>
                <a:rPr lang="pl-PL" sz="1400" b="1" dirty="0" smtClean="0">
                  <a:latin typeface="Arial" pitchFamily="34" charset="0"/>
                  <a:cs typeface="Arial" pitchFamily="34" charset="0"/>
                </a:rPr>
                <a:t>Infrastruktura</a:t>
              </a:r>
            </a:p>
            <a:p>
              <a:pPr algn="ctr"/>
              <a:r>
                <a:rPr lang="pl-PL" sz="1400" b="1" dirty="0" smtClean="0">
                  <a:latin typeface="Arial" pitchFamily="34" charset="0"/>
                  <a:cs typeface="Arial" pitchFamily="34" charset="0"/>
                </a:rPr>
                <a:t>transportowa</a:t>
              </a:r>
            </a:p>
          </p:txBody>
        </p:sp>
        <p:cxnSp>
          <p:nvCxnSpPr>
            <p:cNvPr id="22" name="Łącznik prosty ze strzałką 21"/>
            <p:cNvCxnSpPr/>
            <p:nvPr/>
          </p:nvCxnSpPr>
          <p:spPr>
            <a:xfrm>
              <a:off x="6444208" y="1844824"/>
              <a:ext cx="792088" cy="720080"/>
            </a:xfrm>
            <a:prstGeom prst="straightConnector1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388424" cy="404664"/>
          </a:xfrm>
        </p:spPr>
        <p:txBody>
          <a:bodyPr>
            <a:noAutofit/>
          </a:bodyPr>
          <a:lstStyle/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Wykaz kolejowych projektów infrastrukturalnych w ramach RPO</a:t>
            </a:r>
            <a:endParaRPr lang="pl-PL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0" y="6642556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Regionalnego oraz 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PKP PLK</a:t>
            </a:r>
          </a:p>
        </p:txBody>
      </p:sp>
      <p:pic>
        <p:nvPicPr>
          <p:cNvPr id="3073" name="Picture 1" descr="D:\Praktyka IGiPZ PAN\Konferencja\Prezentacja\Tabela1a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32656"/>
            <a:ext cx="8388424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616623" cy="6572589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3707904" y="260648"/>
            <a:ext cx="1872208" cy="648072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Kolejowe projekty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infrastrukturalne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w ramach RPO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 oraz PKP PLK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796136" y="2924944"/>
            <a:ext cx="25922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Rodzaje projektów (ilość):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modernizacje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i rewitalizacje istniejącej infrastruktury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(21)</a:t>
            </a:r>
          </a:p>
          <a:p>
            <a:endParaRPr lang="pl-PL" sz="15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budowa nowych torów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 (3) 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np. odcinki dojazdowe do portów lotniczych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budowa infrastruktury towarzyszącej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(6)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m.in. przystanki, przejazdy kolejowe, urządzenia </a:t>
            </a:r>
            <a:r>
              <a:rPr lang="pl-PL" sz="1500" dirty="0" err="1" smtClean="0">
                <a:latin typeface="Arial" pitchFamily="34" charset="0"/>
                <a:cs typeface="Arial" pitchFamily="34" charset="0"/>
              </a:rPr>
              <a:t>srk</a:t>
            </a: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prace przygotowawcze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(3)</a:t>
            </a:r>
            <a:endParaRPr lang="pl-PL" sz="14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616623" cy="6572589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3672408" cy="432048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Kolejowe inwestycje infrastrukturalne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a inwestycje taborowe w ramach RPO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96136" y="4509120"/>
            <a:ext cx="259228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Różna polityka województw w zakresie inwestycji kolejowych z RPO:</a:t>
            </a:r>
          </a:p>
          <a:p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tylko infrastruktura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tylko tabor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infrastruktura i tabor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 oraz PKP PLK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616623" cy="6572589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328592" cy="432048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Kolejowe inwestycje infrastrukturalne w ramach RPO 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na tle osi priorytetowej „transport”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796136" y="5661248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Łączna wartość projektów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w ramach osi priorytetowej „transport” dla danego województwa = 100%</a:t>
            </a: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 oraz PKP PLK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616623" cy="6572589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5580112" cy="432048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Długość modernizowanych lub </a:t>
            </a:r>
            <a:r>
              <a:rPr lang="pl-PL" sz="1500" b="1" dirty="0" err="1" smtClean="0">
                <a:latin typeface="Arial" pitchFamily="34" charset="0"/>
                <a:cs typeface="Arial" pitchFamily="34" charset="0"/>
              </a:rPr>
              <a:t>rewitalizowanych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w ramach RPO linii kolejowych a jakość infrastruktury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796136" y="4941168"/>
            <a:ext cx="25922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Inwestycje z RPO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w skali kraju:</a:t>
            </a:r>
          </a:p>
          <a:p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modernizacja/rewitalizacja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954,58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 km linii kolejowych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4,96% 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sieci kolejowej</a:t>
            </a: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 oraz PKP PLK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4245"/>
            <a:ext cx="5616623" cy="6557363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184576" cy="432048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Wpływ inwestycji modernizacyjno-rewitalizacyjnych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na integrację przestrzenną regionów 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96136" y="4797152"/>
            <a:ext cx="2592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u="sng" dirty="0" smtClean="0">
                <a:latin typeface="Arial" pitchFamily="34" charset="0"/>
                <a:cs typeface="Arial" pitchFamily="34" charset="0"/>
              </a:rPr>
              <a:t>Efekty w regionach: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łączenie obszarów peryferyjnych ze stolicami województw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współtworzenie sieci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kolei aglomeracyjnych</a:t>
            </a:r>
          </a:p>
        </p:txBody>
      </p:sp>
      <p:sp>
        <p:nvSpPr>
          <p:cNvPr id="8" name="Prostokąt 7"/>
          <p:cNvSpPr/>
          <p:nvPr/>
        </p:nvSpPr>
        <p:spPr>
          <a:xfrm>
            <a:off x="0" y="6669360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PLK oraz Małego Atlasu Linii Kolejowych 2011</a:t>
            </a:r>
          </a:p>
          <a:p>
            <a:endParaRPr lang="pl-PL" sz="8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616623" cy="6557363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4032448" cy="432048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Kolejowe inwestycje infrastrukturalne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w ramach RPO 2007-2013 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lipsa 9"/>
          <p:cNvSpPr/>
          <p:nvPr/>
        </p:nvSpPr>
        <p:spPr>
          <a:xfrm>
            <a:off x="1331640" y="2780928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971600" y="393305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4499992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2483768" y="83671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5796136" y="5877272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Analiza efektów inwestycji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na przykładzie czterech modernizowanych linii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 oraz PKP PLK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707904" y="116632"/>
            <a:ext cx="4752528" cy="432048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/>
              <a:t>Modernizacja linii kolejowej Nr 30 Łuków – Lublin Płn. na odcinku Lubartów - Lublin Północny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779912" y="764704"/>
            <a:ext cx="4608512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projektem objęty został odcinek długości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25,2 km</a:t>
            </a:r>
          </a:p>
          <a:p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500" u="sng" dirty="0" smtClean="0">
                <a:latin typeface="Arial" pitchFamily="34" charset="0"/>
                <a:cs typeface="Arial" pitchFamily="34" charset="0"/>
              </a:rPr>
              <a:t>Efekty:</a:t>
            </a:r>
          </a:p>
          <a:p>
            <a:endParaRPr lang="pl-PL" sz="1500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przywrócenie przewozów pasażerskich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(po 13 latach przerwy)</a:t>
            </a:r>
            <a:endParaRPr lang="pl-PL" sz="1500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poprawa dostępności linii (budowa dwóch nowych przystanków zlokalizowanych bliżej miejscowości)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zwiększenie prędkości na szlaku (do 120 km/h)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włączenie w sieć przyszłej lubelskiej kolei aglomeracyjnej</a:t>
            </a:r>
          </a:p>
          <a:p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500" u="sng" dirty="0" smtClean="0">
                <a:latin typeface="Arial" pitchFamily="34" charset="0"/>
                <a:cs typeface="Arial" pitchFamily="34" charset="0"/>
              </a:rPr>
              <a:t>Wątpliwości:</a:t>
            </a:r>
          </a:p>
          <a:p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istnieje konkurencyjne połączenie drogowe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(rozwinięty rynek prywatnych przewoźników – busy)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niedogodna lokalizacja niektórych przystanków („carski styl”)</a:t>
            </a:r>
          </a:p>
          <a:p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czy w kolejnej perspektywie finansowej należałoby zainwestować w odcinek do Parczewa, Radzynia Podlaskiego i Łukowa?</a:t>
            </a:r>
          </a:p>
        </p:txBody>
      </p:sp>
      <p:pic>
        <p:nvPicPr>
          <p:cNvPr id="9" name="Obraz 8" descr="Kartodiagram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3585399" cy="657259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PLK, Małego Atlasu Linii Kolejowych Polski 2011 oraz </a:t>
            </a:r>
            <a:r>
              <a:rPr lang="pl-PL" sz="800" i="1" dirty="0" err="1" smtClean="0">
                <a:latin typeface="Arial" pitchFamily="34" charset="0"/>
                <a:cs typeface="Arial" pitchFamily="34" charset="0"/>
              </a:rPr>
              <a:t>Open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 Street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pic>
        <p:nvPicPr>
          <p:cNvPr id="1026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9953" cy="3104965"/>
          </a:xfrm>
          <a:prstGeom prst="rect">
            <a:avLst/>
          </a:prstGeom>
          <a:noFill/>
        </p:spPr>
      </p:pic>
      <p:pic>
        <p:nvPicPr>
          <p:cNvPr id="11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11960" y="3212976"/>
            <a:ext cx="4139952" cy="3104964"/>
          </a:xfrm>
          <a:prstGeom prst="rect">
            <a:avLst/>
          </a:prstGeom>
          <a:noFill/>
        </p:spPr>
      </p:pic>
      <p:pic>
        <p:nvPicPr>
          <p:cNvPr id="12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11960" y="0"/>
            <a:ext cx="4139953" cy="3104964"/>
          </a:xfrm>
          <a:prstGeom prst="rect">
            <a:avLst/>
          </a:prstGeom>
          <a:noFill/>
        </p:spPr>
      </p:pic>
      <p:pic>
        <p:nvPicPr>
          <p:cNvPr id="13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3212976"/>
            <a:ext cx="4139953" cy="3104964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107504" y="6453336"/>
            <a:ext cx="75608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i="1" dirty="0" smtClean="0">
                <a:latin typeface="Arial" pitchFamily="34" charset="0"/>
                <a:cs typeface="Arial" pitchFamily="34" charset="0"/>
              </a:rPr>
              <a:t>Fotografie własne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476672"/>
            <a:ext cx="8388424" cy="288032"/>
          </a:xfrm>
        </p:spPr>
        <p:txBody>
          <a:bodyPr>
            <a:noAutofit/>
          </a:bodyPr>
          <a:lstStyle/>
          <a:p>
            <a:r>
              <a:rPr lang="pl-PL" sz="2200" b="1" dirty="0" smtClean="0">
                <a:latin typeface="Arial" pitchFamily="34" charset="0"/>
                <a:cs typeface="Arial" pitchFamily="34" charset="0"/>
              </a:rPr>
              <a:t>Plan wystąpienia</a:t>
            </a:r>
            <a:endParaRPr lang="pl-PL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052736"/>
            <a:ext cx="7704856" cy="51845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Linie regionalne a typologie linii kolejowych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Próba wyznaczenia odcinków o znaczeniu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regionalnym.</a:t>
            </a:r>
            <a:endParaRPr lang="pl-PL" sz="19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Dlaczego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linie regionalne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?</a:t>
            </a:r>
            <a:endParaRPr lang="pl-PL" sz="19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Kolejowe inwestycje infrastrukturalne w latach 2007-2015.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Regionalne Programy Operacyjne jako główne źródło finansowania kolejowych projektów infrastrukturalnych                       na liniach regionalnych.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Analiza efektów kolejowych inwestycji infrastrukturalnych                  w ramach RPO – skala krajowa i regionalna.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Analiza efektów inwestycji na przykładzie czterech modernizowanych linii regionalnych.</a:t>
            </a:r>
          </a:p>
          <a:p>
            <a:pPr marL="457200" indent="-457200">
              <a:buFont typeface="+mj-lt"/>
              <a:buAutoNum type="arabicPeriod"/>
            </a:pPr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Przyszłość regionalnych linii kolejowych w Polsce                          – propozycja rozbudowy sieci połączeń.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1900" dirty="0" smtClean="0">
                <a:latin typeface="Arial" pitchFamily="34" charset="0"/>
                <a:cs typeface="Arial" pitchFamily="34" charset="0"/>
              </a:rPr>
              <a:t>Podsumowanie i wnioski.</a:t>
            </a:r>
          </a:p>
          <a:p>
            <a:pPr marL="457200" indent="-457200">
              <a:buFont typeface="+mj-lt"/>
              <a:buAutoNum type="arabicPeriod"/>
            </a:pPr>
            <a:endParaRPr lang="pl-PL" sz="19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pic>
        <p:nvPicPr>
          <p:cNvPr id="2050" name="Picture 2" descr="D:\Magisterka\Projekty RPO\Mapy\Kartodiagram1.t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504" y="116632"/>
            <a:ext cx="6624736" cy="4003125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0" y="4149080"/>
            <a:ext cx="76328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</a:t>
            </a:r>
            <a:r>
              <a:rPr lang="pl-PL" sz="800" i="1" dirty="0" err="1" smtClean="0">
                <a:latin typeface="Arial" pitchFamily="34" charset="0"/>
                <a:cs typeface="Arial" pitchFamily="34" charset="0"/>
              </a:rPr>
              <a:t>PLk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, Małego Atlasu Linii Kolejowych Polski 2011 oraz </a:t>
            </a:r>
            <a:r>
              <a:rPr lang="pl-PL" sz="800" i="1" dirty="0" err="1" smtClean="0">
                <a:latin typeface="Arial" pitchFamily="34" charset="0"/>
                <a:cs typeface="Arial" pitchFamily="34" charset="0"/>
              </a:rPr>
              <a:t>Open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 Street Map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4365104"/>
            <a:ext cx="6949280" cy="288032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/>
              <a:t>Modernizacja regionalnej linii kolejowej nr 311 Jelenia Góra - Szklarska Poręba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4797152"/>
            <a:ext cx="8388424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projektem objęty został odcinek długości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15,1 km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500" u="sng" dirty="0" smtClean="0">
                <a:latin typeface="Arial" pitchFamily="34" charset="0"/>
                <a:cs typeface="Arial" pitchFamily="34" charset="0"/>
              </a:rPr>
              <a:t>Efekty:</a:t>
            </a:r>
          </a:p>
          <a:p>
            <a:endParaRPr lang="pl-PL" sz="105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przywrócenie pierwotnych parametrów eksploatacyjnych (prędkość rozkładowa 60 km/h)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powiązanie z odcinkiem łączącym Polskę z Czechami (transgraniczny ruch turystyczny)</a:t>
            </a:r>
          </a:p>
          <a:p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remont stacji Piechowice oraz Szklarska Poręba Górna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pic>
        <p:nvPicPr>
          <p:cNvPr id="1026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3" cstate="print">
            <a:lum bright="-9000" contrast="10000"/>
          </a:blip>
          <a:stretch>
            <a:fillRect/>
          </a:stretch>
        </p:blipFill>
        <p:spPr bwMode="auto">
          <a:xfrm>
            <a:off x="0" y="3284984"/>
            <a:ext cx="4139953" cy="3104964"/>
          </a:xfrm>
          <a:prstGeom prst="rect">
            <a:avLst/>
          </a:prstGeom>
          <a:noFill/>
        </p:spPr>
      </p:pic>
      <p:pic>
        <p:nvPicPr>
          <p:cNvPr id="11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4" cstate="print">
            <a:lum contrast="9000"/>
          </a:blip>
          <a:stretch>
            <a:fillRect/>
          </a:stretch>
        </p:blipFill>
        <p:spPr bwMode="auto">
          <a:xfrm>
            <a:off x="4211960" y="0"/>
            <a:ext cx="4139952" cy="3104964"/>
          </a:xfrm>
          <a:prstGeom prst="rect">
            <a:avLst/>
          </a:prstGeom>
          <a:noFill/>
        </p:spPr>
      </p:pic>
      <p:pic>
        <p:nvPicPr>
          <p:cNvPr id="12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5" cstate="print">
            <a:lum bright="5000" contrast="9000"/>
          </a:blip>
          <a:stretch>
            <a:fillRect/>
          </a:stretch>
        </p:blipFill>
        <p:spPr bwMode="auto">
          <a:xfrm>
            <a:off x="0" y="0"/>
            <a:ext cx="4139952" cy="3104964"/>
          </a:xfrm>
          <a:prstGeom prst="rect">
            <a:avLst/>
          </a:prstGeom>
          <a:noFill/>
        </p:spPr>
      </p:pic>
      <p:pic>
        <p:nvPicPr>
          <p:cNvPr id="13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11960" y="3284984"/>
            <a:ext cx="4139952" cy="3104964"/>
          </a:xfrm>
          <a:prstGeom prst="rect">
            <a:avLst/>
          </a:prstGeom>
          <a:noFill/>
        </p:spPr>
      </p:pic>
      <p:sp>
        <p:nvSpPr>
          <p:cNvPr id="8" name="Prostokąt 7"/>
          <p:cNvSpPr/>
          <p:nvPr/>
        </p:nvSpPr>
        <p:spPr>
          <a:xfrm>
            <a:off x="107504" y="6453336"/>
            <a:ext cx="75608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i="1" dirty="0" smtClean="0">
                <a:latin typeface="Arial" pitchFamily="34" charset="0"/>
                <a:cs typeface="Arial" pitchFamily="34" charset="0"/>
              </a:rPr>
              <a:t>Fotografie własne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pic>
        <p:nvPicPr>
          <p:cNvPr id="2050" name="Picture 2" descr="D:\Magisterka\Projekty RPO\Mapy\Kartodiagram1.t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504" y="116632"/>
            <a:ext cx="5800205" cy="4003125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940152" y="116632"/>
            <a:ext cx="2448272" cy="2592288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/>
              <a:t>Modernizacja</a:t>
            </a:r>
            <a:br>
              <a:rPr lang="pl-PL" sz="1600" b="1" dirty="0" smtClean="0"/>
            </a:br>
            <a:r>
              <a:rPr lang="pl-PL" sz="1600" b="1" dirty="0" smtClean="0"/>
              <a:t>linii kolejowej nr 357</a:t>
            </a:r>
            <a:br>
              <a:rPr lang="pl-PL" sz="1600" b="1" dirty="0" smtClean="0"/>
            </a:br>
            <a:r>
              <a:rPr lang="pl-PL" sz="1600" b="1" dirty="0" smtClean="0"/>
              <a:t>Sulechów – Luboń</a:t>
            </a:r>
            <a:br>
              <a:rPr lang="pl-PL" sz="1600" b="1" dirty="0" smtClean="0"/>
            </a:br>
            <a:r>
              <a:rPr lang="pl-PL" sz="1600" b="1" dirty="0" smtClean="0"/>
              <a:t>na terenie województwa</a:t>
            </a:r>
            <a:br>
              <a:rPr lang="pl-PL" sz="1600" b="1" dirty="0" smtClean="0"/>
            </a:br>
            <a:r>
              <a:rPr lang="pl-PL" sz="1600" b="1" dirty="0" smtClean="0"/>
              <a:t>wielkopolskiego, </a:t>
            </a:r>
            <a:br>
              <a:rPr lang="pl-PL" sz="1600" b="1" dirty="0" smtClean="0"/>
            </a:br>
            <a:r>
              <a:rPr lang="pl-PL" sz="1600" b="1" dirty="0" smtClean="0"/>
              <a:t>mającej duże znaczenie</a:t>
            </a:r>
            <a:br>
              <a:rPr lang="pl-PL" sz="1600" b="1" dirty="0" smtClean="0"/>
            </a:br>
            <a:r>
              <a:rPr lang="pl-PL" sz="1600" b="1" dirty="0" smtClean="0"/>
              <a:t>w obsłudze połączeń</a:t>
            </a:r>
            <a:br>
              <a:rPr lang="pl-PL" sz="1600" b="1" dirty="0" smtClean="0"/>
            </a:br>
            <a:r>
              <a:rPr lang="pl-PL" sz="1600" b="1" dirty="0" smtClean="0"/>
              <a:t>małych miejscowości</a:t>
            </a:r>
            <a:br>
              <a:rPr lang="pl-PL" sz="1600" b="1" dirty="0" smtClean="0"/>
            </a:br>
            <a:r>
              <a:rPr lang="pl-PL" sz="1600" b="1" dirty="0" smtClean="0"/>
              <a:t>z aglomeracją poznańską,</a:t>
            </a:r>
            <a:br>
              <a:rPr lang="pl-PL" sz="1600" b="1" dirty="0" smtClean="0"/>
            </a:br>
            <a:r>
              <a:rPr lang="pl-PL" sz="1600" b="1" dirty="0" smtClean="0"/>
              <a:t>na odcinku</a:t>
            </a:r>
            <a:br>
              <a:rPr lang="pl-PL" sz="1600" b="1" dirty="0" smtClean="0"/>
            </a:br>
            <a:r>
              <a:rPr lang="pl-PL" sz="1600" b="1" dirty="0" smtClean="0"/>
              <a:t>Wolsztyn – Luboń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4437112"/>
            <a:ext cx="8388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projektem objęty został odcinek długości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73 km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500" u="sng" dirty="0" smtClean="0">
                <a:latin typeface="Arial" pitchFamily="34" charset="0"/>
                <a:cs typeface="Arial" pitchFamily="34" charset="0"/>
              </a:rPr>
              <a:t>Efekty: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zwiększenie prędkości rozkładowej (dla autobusów szynowych do 110 km/h)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remont stacji i przystanków na całej trasie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poprawa połączenia z aglomeracją poznańską (dojazdy do pracy, szkoły itp.)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atutem linii jest jej dogodna lokalizacja w stosunku do sieci osadniczej („niemiecki styl”)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4149080"/>
            <a:ext cx="76328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</a:t>
            </a:r>
            <a:r>
              <a:rPr lang="pl-PL" sz="800" i="1" dirty="0" err="1" smtClean="0">
                <a:latin typeface="Arial" pitchFamily="34" charset="0"/>
                <a:cs typeface="Arial" pitchFamily="34" charset="0"/>
              </a:rPr>
              <a:t>PLk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, Małego Atlasu Linii Kolejowych Polski 2011 oraz </a:t>
            </a:r>
            <a:r>
              <a:rPr lang="pl-PL" sz="800" i="1" dirty="0" err="1" smtClean="0">
                <a:latin typeface="Arial" pitchFamily="34" charset="0"/>
                <a:cs typeface="Arial" pitchFamily="34" charset="0"/>
              </a:rPr>
              <a:t>Open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 Street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pic>
        <p:nvPicPr>
          <p:cNvPr id="1026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3" cstate="print">
            <a:lum bright="-2000" contrast="7000"/>
          </a:blip>
          <a:stretch>
            <a:fillRect/>
          </a:stretch>
        </p:blipFill>
        <p:spPr bwMode="auto">
          <a:xfrm>
            <a:off x="0" y="3284984"/>
            <a:ext cx="4139952" cy="3104964"/>
          </a:xfrm>
          <a:prstGeom prst="rect">
            <a:avLst/>
          </a:prstGeom>
          <a:noFill/>
        </p:spPr>
      </p:pic>
      <p:pic>
        <p:nvPicPr>
          <p:cNvPr id="11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11960" y="0"/>
            <a:ext cx="4139952" cy="3104964"/>
          </a:xfrm>
          <a:prstGeom prst="rect">
            <a:avLst/>
          </a:prstGeom>
          <a:noFill/>
        </p:spPr>
      </p:pic>
      <p:pic>
        <p:nvPicPr>
          <p:cNvPr id="12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0"/>
            <a:ext cx="4139952" cy="3104964"/>
          </a:xfrm>
          <a:prstGeom prst="rect">
            <a:avLst/>
          </a:prstGeom>
          <a:noFill/>
        </p:spPr>
      </p:pic>
      <p:pic>
        <p:nvPicPr>
          <p:cNvPr id="13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6" cstate="print">
            <a:lum bright="-2000" contrast="4000"/>
          </a:blip>
          <a:stretch>
            <a:fillRect/>
          </a:stretch>
        </p:blipFill>
        <p:spPr bwMode="auto">
          <a:xfrm>
            <a:off x="4211960" y="3284984"/>
            <a:ext cx="4139952" cy="3104964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107504" y="6453336"/>
            <a:ext cx="75608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i="1" dirty="0" smtClean="0">
                <a:latin typeface="Arial" pitchFamily="34" charset="0"/>
                <a:cs typeface="Arial" pitchFamily="34" charset="0"/>
              </a:rPr>
              <a:t>Fotografie własne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pic>
        <p:nvPicPr>
          <p:cNvPr id="2050" name="Picture 2" descr="D:\Magisterka\Projekty RPO\Mapy\Kartodiagram1.t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504" y="116632"/>
            <a:ext cx="4536503" cy="3611082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716016" y="116632"/>
            <a:ext cx="5976664" cy="648072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/>
              <a:t>Rewitalizacja i modernizacja</a:t>
            </a:r>
            <a:br>
              <a:rPr lang="pl-PL" sz="1600" b="1" dirty="0" smtClean="0"/>
            </a:br>
            <a:r>
              <a:rPr lang="pl-PL" sz="1600" b="1" dirty="0" smtClean="0"/>
              <a:t>tzw. „Helskiego korytarza kolejowego”</a:t>
            </a:r>
            <a:br>
              <a:rPr lang="pl-PL" sz="1600" b="1" dirty="0" smtClean="0"/>
            </a:br>
            <a:r>
              <a:rPr lang="pl-PL" sz="1600" b="1" dirty="0" smtClean="0"/>
              <a:t>- linii kolejowej nr 213 Reda - Hel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4077072"/>
            <a:ext cx="8388424" cy="2780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projektem objęty został odcinek długości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61,8 km</a:t>
            </a:r>
          </a:p>
          <a:p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500" u="sng" dirty="0" smtClean="0">
                <a:latin typeface="Arial" pitchFamily="34" charset="0"/>
                <a:cs typeface="Arial" pitchFamily="34" charset="0"/>
              </a:rPr>
              <a:t>Efekty: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zwiększenie prędkości rozkładowej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(od Redy do Władysławowa – 100 km/h, od Władysławowa do Helu – 90 km/h)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remont stacji i przystanków na całej trasie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poprawa połączenia z aglomeracją trójmiejską (dojazdy do pracy, szkoły itp.) oraz miejscowości wypoczynkowych wzdłuż Mierzei Helskiej </a:t>
            </a:r>
          </a:p>
          <a:p>
            <a:pPr>
              <a:buFont typeface="Arial" pitchFamily="34" charset="0"/>
              <a:buChar char="•"/>
            </a:pPr>
            <a:endParaRPr lang="pl-PL" sz="1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powiązanie z powstającą Pomorską Koleją Metropolitalną</a:t>
            </a:r>
          </a:p>
        </p:txBody>
      </p:sp>
      <p:sp>
        <p:nvSpPr>
          <p:cNvPr id="9" name="Prostokąt 8"/>
          <p:cNvSpPr/>
          <p:nvPr/>
        </p:nvSpPr>
        <p:spPr>
          <a:xfrm>
            <a:off x="0" y="3717032"/>
            <a:ext cx="76328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</a:t>
            </a:r>
            <a:r>
              <a:rPr lang="pl-PL" sz="800" i="1" dirty="0" err="1" smtClean="0">
                <a:latin typeface="Arial" pitchFamily="34" charset="0"/>
                <a:cs typeface="Arial" pitchFamily="34" charset="0"/>
              </a:rPr>
              <a:t>PLk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, Małego Atlasu Linii Kolejowych Polski 2011 oraz </a:t>
            </a:r>
            <a:r>
              <a:rPr lang="pl-PL" sz="800" i="1" dirty="0" err="1" smtClean="0">
                <a:latin typeface="Arial" pitchFamily="34" charset="0"/>
                <a:cs typeface="Arial" pitchFamily="34" charset="0"/>
              </a:rPr>
              <a:t>Open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 Street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pic>
        <p:nvPicPr>
          <p:cNvPr id="1026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3" cstate="print">
            <a:lum bright="2000" contrast="16000"/>
          </a:blip>
          <a:stretch>
            <a:fillRect/>
          </a:stretch>
        </p:blipFill>
        <p:spPr bwMode="auto">
          <a:xfrm>
            <a:off x="0" y="3284984"/>
            <a:ext cx="4139952" cy="3104964"/>
          </a:xfrm>
          <a:prstGeom prst="rect">
            <a:avLst/>
          </a:prstGeom>
          <a:noFill/>
        </p:spPr>
      </p:pic>
      <p:pic>
        <p:nvPicPr>
          <p:cNvPr id="11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4139952" cy="3104964"/>
          </a:xfrm>
          <a:prstGeom prst="rect">
            <a:avLst/>
          </a:prstGeom>
          <a:noFill/>
        </p:spPr>
      </p:pic>
      <p:pic>
        <p:nvPicPr>
          <p:cNvPr id="12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11960" y="3284984"/>
            <a:ext cx="4139952" cy="3104964"/>
          </a:xfrm>
          <a:prstGeom prst="rect">
            <a:avLst/>
          </a:prstGeom>
          <a:noFill/>
        </p:spPr>
      </p:pic>
      <p:pic>
        <p:nvPicPr>
          <p:cNvPr id="13" name="Picture 2" descr="D:\Magisterka\Linia nr 30 (Lublin Północny - Łuków)\Zdjęcia z marszruty Lublin Turystyczna - Niemce, 20.04.2012\DSC01713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11960" y="0"/>
            <a:ext cx="4139952" cy="3104964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107504" y="6453336"/>
            <a:ext cx="75608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50" i="1" dirty="0" smtClean="0">
                <a:latin typeface="Arial" pitchFamily="34" charset="0"/>
                <a:cs typeface="Arial" pitchFamily="34" charset="0"/>
              </a:rPr>
              <a:t>Fotografie własne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620" y="124245"/>
            <a:ext cx="5596392" cy="6557364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07504" y="6642556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PLK, SRJP 2012/2013 oraz Małego Atlasu Linii Kolejowych 2011</a:t>
            </a:r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5184576" cy="432048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Linie kolejowe o szczególnym znaczeniu regionalnym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na tle odcinków korytarzowych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620" y="124245"/>
            <a:ext cx="5596392" cy="6557364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796136" y="1700808"/>
            <a:ext cx="259228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podwyższenie standardu (modernizacje)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przywrócenie pierwotnych parametrów eksploatacyjnych (rewitalizacje)</a:t>
            </a: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przywrócenie po wieloletniej przerwie ruchu pasażerskiego na niektórych liniach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400" u="sng" dirty="0" smtClean="0">
                <a:latin typeface="Arial" pitchFamily="34" charset="0"/>
                <a:cs typeface="Arial" pitchFamily="34" charset="0"/>
              </a:rPr>
              <a:t>Co dalej z odcinkami</a:t>
            </a:r>
          </a:p>
          <a:p>
            <a:r>
              <a:rPr lang="pl-PL" sz="1400" u="sng" dirty="0" smtClean="0">
                <a:latin typeface="Arial" pitchFamily="34" charset="0"/>
                <a:cs typeface="Arial" pitchFamily="34" charset="0"/>
              </a:rPr>
              <a:t>nie objętymi projektami?</a:t>
            </a: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zły stan nawierzchni torowej na znacznej części odcinków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niedostateczny poziom prac utrzymaniowych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ograniczone możliwości wykorzystania środków z UE</a:t>
            </a: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5184576" cy="432048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Linie kolejowe o szczególnym znaczeniu regionalnym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a kolejowe inwestycje infrastrukturalne w ramach RPO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07504" y="6642556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PLK, SRJP 2012/2013 oraz Małego Atlasu Linii Kolejowych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620" y="124245"/>
            <a:ext cx="5596392" cy="6557364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07504" y="6642556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PLK, RJP 2012/2013 oraz Małego Atlasu Linii Kolejowych 2011</a:t>
            </a:r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5184576" cy="432048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Propozycja rozbudowy sieci połączeń pasażerskich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na liniach regionalnych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96136" y="2348880"/>
            <a:ext cx="25922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Potencjał niektórych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linii regionalnych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z wyłączonymi / zawieszonymi lub sezonowymi przewozami pasażerskimi: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łączą peryferia z rdzeniami województw</a:t>
            </a:r>
          </a:p>
          <a:p>
            <a:pPr>
              <a:buFont typeface="Arial" pitchFamily="34" charset="0"/>
              <a:buChar char="•"/>
            </a:pPr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prowadzą do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powstających </a:t>
            </a:r>
            <a:r>
              <a:rPr lang="pl-PL" sz="1400" dirty="0" smtClean="0">
                <a:latin typeface="Arial" pitchFamily="34" charset="0"/>
                <a:cs typeface="Arial" pitchFamily="34" charset="0"/>
              </a:rPr>
              <a:t>regionalnych portów lotniczych</a:t>
            </a: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istnieją na obszarach atrakcyjnych turystycznie</a:t>
            </a:r>
          </a:p>
          <a:p>
            <a:r>
              <a:rPr lang="pl-PL" sz="1400" dirty="0" smtClean="0">
                <a:latin typeface="Arial" pitchFamily="34" charset="0"/>
                <a:cs typeface="Arial" pitchFamily="34" charset="0"/>
              </a:rPr>
              <a:t>(tereny górskie, nadmorskie, pojezierne)</a:t>
            </a:r>
          </a:p>
          <a:p>
            <a:endParaRPr lang="pl-PL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400" dirty="0" smtClean="0">
                <a:latin typeface="Arial" pitchFamily="34" charset="0"/>
                <a:cs typeface="Arial" pitchFamily="34" charset="0"/>
              </a:rPr>
              <a:t> prowadzą do miejscowości uzdrowiskowych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836712"/>
            <a:ext cx="7920880" cy="5616624"/>
          </a:xfrm>
        </p:spPr>
        <p:txBody>
          <a:bodyPr>
            <a:noAutofit/>
          </a:bodyPr>
          <a:lstStyle/>
          <a:p>
            <a:r>
              <a:rPr lang="pl-PL" sz="1800" dirty="0" smtClean="0">
                <a:latin typeface="Arial" pitchFamily="34" charset="0"/>
                <a:cs typeface="Arial" pitchFamily="34" charset="0"/>
              </a:rPr>
              <a:t>w skali krajowej inwestycje w infrastrukturę na liniach regionalnych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     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wpłyną w znaczącym stopniu na ogólną poprawę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jakości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polskiej infrastruktury kolejowej</a:t>
            </a:r>
          </a:p>
          <a:p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800" dirty="0" smtClean="0">
                <a:latin typeface="Arial" pitchFamily="34" charset="0"/>
                <a:cs typeface="Arial" pitchFamily="34" charset="0"/>
              </a:rPr>
              <a:t>w skali regionalnej i lokalnej efekty tych inwestycji nie mają jednakowego charakteru, co w pierwszej kolejności wynika z zakresu realizowanych projektów, w drugiej natomiast wiąże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się z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uwarunkowaniami lokalizacyjnymi poszczególnych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linii (aspekt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historyczny)</a:t>
            </a:r>
          </a:p>
          <a:p>
            <a:pPr>
              <a:buNone/>
            </a:pPr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800" dirty="0" smtClean="0">
                <a:latin typeface="Arial" pitchFamily="34" charset="0"/>
                <a:cs typeface="Arial" pitchFamily="34" charset="0"/>
              </a:rPr>
              <a:t>pozytywne efekty inwestycji mogą być widoczne na liniach łączących peryferia regionów ze stolicami województw, liniach prowadzących do powstających portów lotniczych, a także te wpisujące się w idee kolei aglomeracyjnych, jak również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odcinki na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terenach atrakcyjnych turystycznie</a:t>
            </a:r>
          </a:p>
          <a:p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800" dirty="0" smtClean="0">
                <a:latin typeface="Arial" pitchFamily="34" charset="0"/>
                <a:cs typeface="Arial" pitchFamily="34" charset="0"/>
              </a:rPr>
              <a:t>zarówno w ramach obecnej jak i przyszłej perspektywy finansowej UE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 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uda się zrealizować wszystkich potrzeb inwestycyjnych, stąd też konieczne jest przeprowadzenie szczegółowych analiz dotyczących wyboru optymalnego kształtu polskiej sieci kolejowej, uwzględniającej także ważne dla rozwoju przestrzennego linie </a:t>
            </a:r>
            <a:r>
              <a:rPr lang="pl-PL" sz="1800" dirty="0" smtClean="0">
                <a:latin typeface="Arial" pitchFamily="34" charset="0"/>
                <a:cs typeface="Arial" pitchFamily="34" charset="0"/>
              </a:rPr>
              <a:t>regionalne</a:t>
            </a:r>
            <a:endParaRPr lang="pl-PL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8388424" cy="432048"/>
          </a:xfrm>
        </p:spPr>
        <p:txBody>
          <a:bodyPr>
            <a:noAutofit/>
          </a:bodyPr>
          <a:lstStyle/>
          <a:p>
            <a:r>
              <a:rPr lang="pl-PL" sz="2200" b="1" dirty="0" smtClean="0">
                <a:latin typeface="Arial" pitchFamily="34" charset="0"/>
                <a:cs typeface="Arial" pitchFamily="34" charset="0"/>
              </a:rPr>
              <a:t>Podsumowanie i wnioski</a:t>
            </a:r>
            <a:endParaRPr lang="pl-PL" sz="2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404664"/>
            <a:ext cx="8388424" cy="418058"/>
          </a:xfrm>
        </p:spPr>
        <p:txBody>
          <a:bodyPr>
            <a:noAutofit/>
          </a:bodyPr>
          <a:lstStyle/>
          <a:p>
            <a:r>
              <a:rPr lang="pl-PL" sz="2200" b="1" dirty="0" smtClean="0">
                <a:latin typeface="Arial" pitchFamily="34" charset="0"/>
                <a:cs typeface="Arial" pitchFamily="34" charset="0"/>
              </a:rPr>
              <a:t>Linie regionalne a typologie linii kolejowych</a:t>
            </a:r>
            <a:endParaRPr lang="pl-PL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052736"/>
            <a:ext cx="2376264" cy="36724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Typologia</a:t>
            </a:r>
          </a:p>
          <a:p>
            <a:pPr algn="ctr">
              <a:buNone/>
            </a:pPr>
            <a:r>
              <a:rPr lang="pl-PL" sz="1800" b="1" dirty="0" smtClean="0">
                <a:latin typeface="Arial" pitchFamily="34" charset="0"/>
                <a:cs typeface="Arial" pitchFamily="34" charset="0"/>
              </a:rPr>
              <a:t>branżowa</a:t>
            </a:r>
          </a:p>
          <a:p>
            <a:pPr>
              <a:buNone/>
            </a:pPr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800" dirty="0" smtClean="0">
                <a:latin typeface="Arial" pitchFamily="34" charset="0"/>
                <a:cs typeface="Arial" pitchFamily="34" charset="0"/>
              </a:rPr>
              <a:t>magistralne</a:t>
            </a:r>
          </a:p>
          <a:p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800" dirty="0" smtClean="0">
                <a:latin typeface="Arial" pitchFamily="34" charset="0"/>
                <a:cs typeface="Arial" pitchFamily="34" charset="0"/>
              </a:rPr>
              <a:t>pierwszorzędne</a:t>
            </a:r>
          </a:p>
          <a:p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800" dirty="0" smtClean="0">
                <a:latin typeface="Arial" pitchFamily="34" charset="0"/>
                <a:cs typeface="Arial" pitchFamily="34" charset="0"/>
              </a:rPr>
              <a:t>drugorzędne</a:t>
            </a:r>
          </a:p>
          <a:p>
            <a:endParaRPr lang="pl-PL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800" dirty="0" smtClean="0">
                <a:latin typeface="Arial" pitchFamily="34" charset="0"/>
                <a:cs typeface="Arial" pitchFamily="34" charset="0"/>
              </a:rPr>
              <a:t>znaczenia miejscowego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2267744" y="1052736"/>
            <a:ext cx="3096344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b="1" dirty="0" smtClean="0">
                <a:latin typeface="Arial" pitchFamily="34" charset="0"/>
                <a:cs typeface="Arial" pitchFamily="34" charset="0"/>
              </a:rPr>
              <a:t>Typologia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b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 T. </a:t>
            </a:r>
            <a:r>
              <a:rPr kumimoji="0" lang="pl-PL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Lijewskiego</a:t>
            </a: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(1986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o znaczeniu m</a:t>
            </a:r>
            <a:r>
              <a:rPr kumimoji="0" lang="pl-PL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iędzynarodowym</a:t>
            </a: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o znaczeniu 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krajowym</a:t>
            </a: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o znaczeniu regionalnym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o znaczeniu lokalnym</a:t>
            </a:r>
            <a:endParaRPr kumimoji="0" lang="pl-PL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364088" y="1052736"/>
            <a:ext cx="3024336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b="1" dirty="0" smtClean="0">
                <a:latin typeface="Arial" pitchFamily="34" charset="0"/>
                <a:cs typeface="Arial" pitchFamily="34" charset="0"/>
              </a:rPr>
              <a:t>Typologia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b="1" dirty="0" smtClean="0">
                <a:latin typeface="Arial" pitchFamily="34" charset="0"/>
                <a:cs typeface="Arial" pitchFamily="34" charset="0"/>
              </a:rPr>
              <a:t>w</a:t>
            </a:r>
            <a:r>
              <a:rPr kumimoji="0" lang="pl-PL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 S. Koziarskiego (1995)</a:t>
            </a:r>
            <a:endParaRPr lang="pl-PL" b="1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i="0" u="sng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noProof="0" dirty="0" smtClean="0">
                <a:latin typeface="Arial" pitchFamily="34" charset="0"/>
                <a:cs typeface="Arial" pitchFamily="34" charset="0"/>
              </a:rPr>
              <a:t>podstawowe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i="0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pomocnicze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noProof="0" dirty="0" smtClean="0">
                <a:latin typeface="Arial" pitchFamily="34" charset="0"/>
                <a:cs typeface="Arial" pitchFamily="34" charset="0"/>
              </a:rPr>
              <a:t>u</a:t>
            </a:r>
            <a:r>
              <a:rPr kumimoji="0" lang="pl-PL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zupełniające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zanikające</a:t>
            </a:r>
            <a:endParaRPr kumimoji="0" lang="pl-PL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9552" y="4941168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latin typeface="Arial" pitchFamily="34" charset="0"/>
                <a:cs typeface="Arial" pitchFamily="34" charset="0"/>
              </a:rPr>
              <a:t>Linie o znaczeniu regionalnym</a:t>
            </a:r>
          </a:p>
          <a:p>
            <a:r>
              <a:rPr lang="pl-PL" sz="1600" dirty="0" smtClean="0">
                <a:latin typeface="Arial" pitchFamily="34" charset="0"/>
                <a:cs typeface="Arial" pitchFamily="34" charset="0"/>
              </a:rPr>
              <a:t>– linie łączące mniejsze miasta wojewódzkie [powiatowe] oraz miasta mające znaczenie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wewnątrzwojewódzkie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, a więc szlaki kolejowe biegnące od miasta wojewódzkiego [powiatowego] do ważniejszych miast, ośrodków przemysłowych i wypoczynkowych. (T.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Lijewski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, 1986)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4245"/>
            <a:ext cx="5616624" cy="6557364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2592288" cy="648072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Polska sieć kolejowa 2012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PLK, Małego Atlasu Linii Kolejowych Polski 2011 oraz </a:t>
            </a:r>
            <a:r>
              <a:rPr lang="pl-PL" sz="800" i="1" dirty="0" err="1" smtClean="0">
                <a:latin typeface="Arial" pitchFamily="34" charset="0"/>
                <a:cs typeface="Arial" pitchFamily="34" charset="0"/>
              </a:rPr>
              <a:t>Open</a:t>
            </a:r>
            <a:r>
              <a:rPr lang="pl-PL" sz="800" i="1" dirty="0" smtClean="0">
                <a:latin typeface="Arial" pitchFamily="34" charset="0"/>
                <a:cs typeface="Arial" pitchFamily="34" charset="0"/>
              </a:rPr>
              <a:t> Street Map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796136" y="4725144"/>
            <a:ext cx="2592288" cy="1964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Długość sieci pod zarządem PKP PLK: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19 299 km</a:t>
            </a:r>
          </a:p>
          <a:p>
            <a:r>
              <a:rPr lang="pl-PL" sz="1200" dirty="0" smtClean="0">
                <a:latin typeface="Arial" pitchFamily="34" charset="0"/>
                <a:cs typeface="Arial" pitchFamily="34" charset="0"/>
              </a:rPr>
              <a:t>(stan na dzień 31.12.2011 r.)</a:t>
            </a:r>
          </a:p>
          <a:p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Udział odcinków 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sieci,       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na których nie odbywa się żaden ruch: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ok. 13,5% 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(ponad 2600 km)</a:t>
            </a:r>
            <a:endParaRPr lang="pl-PL" sz="15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4245"/>
            <a:ext cx="5616624" cy="6557364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184576" cy="720080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Linie kolejowe o szczególnym znaczeniu regionalnym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na tle odcinków korytarzowych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796136" y="3356992"/>
            <a:ext cx="25922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Sposób wyznaczenia </a:t>
            </a:r>
            <a:r>
              <a:rPr lang="pl-PL" sz="1500" u="sng" dirty="0" smtClean="0">
                <a:latin typeface="Arial" pitchFamily="34" charset="0"/>
                <a:cs typeface="Arial" pitchFamily="34" charset="0"/>
              </a:rPr>
              <a:t>odcinków regionalnych: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nie będące liniami korytarzowymi i magistralny-mi</a:t>
            </a:r>
          </a:p>
          <a:p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z ruchem pasażerskim wybitnie o charakterze regionalnym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połączenia funkcjonujące 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w zimowym rozkładzie jazdy 2012/2013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PKP PLK, SRJP 2012/2013 oraz Małego Atlasu Linii Kolejowych Polski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412776"/>
            <a:ext cx="7776864" cy="4680520"/>
          </a:xfrm>
        </p:spPr>
        <p:txBody>
          <a:bodyPr>
            <a:noAutofit/>
          </a:bodyPr>
          <a:lstStyle/>
          <a:p>
            <a:r>
              <a:rPr lang="pl-PL" sz="1900" dirty="0" smtClean="0">
                <a:latin typeface="Arial" pitchFamily="34" charset="0"/>
                <a:cs typeface="Arial" pitchFamily="34" charset="0"/>
              </a:rPr>
              <a:t>linie te posiadają wciąż pewien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potencjał i mogą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odgrywać istotną rolę w rozwoju przestrzennym poszczególnych regionów kraju,     co nie zawsze jest doceniane</a:t>
            </a:r>
          </a:p>
          <a:p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900" dirty="0" smtClean="0">
                <a:latin typeface="Arial" pitchFamily="34" charset="0"/>
                <a:cs typeface="Arial" pitchFamily="34" charset="0"/>
              </a:rPr>
              <a:t>wokół linii regionalnych od wielu lat toczy się dyskusja nad celowością dalszego ich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utrzymywania</a:t>
            </a:r>
          </a:p>
          <a:p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900" dirty="0" smtClean="0">
                <a:latin typeface="Arial" pitchFamily="34" charset="0"/>
                <a:cs typeface="Arial" pitchFamily="34" charset="0"/>
              </a:rPr>
              <a:t>są one często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w złym stanie technicznym i wymagają znacznych nakładów inwestycyjnych</a:t>
            </a:r>
          </a:p>
          <a:p>
            <a:pPr>
              <a:buNone/>
            </a:pPr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900" dirty="0" smtClean="0">
                <a:latin typeface="Arial" pitchFamily="34" charset="0"/>
                <a:cs typeface="Arial" pitchFamily="34" charset="0"/>
              </a:rPr>
              <a:t>inwestycje kolejowe, a w szczególności te o znaczeniu regionalnym są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słabsze wizerunkowo</a:t>
            </a:r>
          </a:p>
          <a:p>
            <a:endParaRPr lang="pl-PL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1900" dirty="0" smtClean="0">
                <a:latin typeface="Arial" pitchFamily="34" charset="0"/>
                <a:cs typeface="Arial" pitchFamily="34" charset="0"/>
              </a:rPr>
              <a:t>uwaga opinii publicznej i ekspertów skupia się na dużych inwestycjach o znaczeniu ogólnokrajowym i </a:t>
            </a:r>
            <a:r>
              <a:rPr lang="pl-PL" sz="1900" dirty="0" smtClean="0">
                <a:latin typeface="Arial" pitchFamily="34" charset="0"/>
                <a:cs typeface="Arial" pitchFamily="34" charset="0"/>
              </a:rPr>
              <a:t>europejskim</a:t>
            </a:r>
            <a:endParaRPr lang="pl-PL" sz="19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692696"/>
            <a:ext cx="8388424" cy="432048"/>
          </a:xfrm>
        </p:spPr>
        <p:txBody>
          <a:bodyPr>
            <a:noAutofit/>
          </a:bodyPr>
          <a:lstStyle/>
          <a:p>
            <a:r>
              <a:rPr lang="pl-PL" sz="2200" b="1" dirty="0" smtClean="0">
                <a:latin typeface="Arial" pitchFamily="34" charset="0"/>
                <a:cs typeface="Arial" pitchFamily="34" charset="0"/>
              </a:rPr>
              <a:t>Dlaczego linie regionalne?</a:t>
            </a:r>
            <a:endParaRPr lang="pl-PL" sz="2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4245"/>
            <a:ext cx="5616624" cy="6557364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4032448" cy="720080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Kolejowe inwestycje infrastrukturalne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w latach 2007-2015 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796136" y="5157192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Inwestycje </a:t>
            </a:r>
            <a:r>
              <a:rPr lang="pl-PL" sz="1500" u="sng" dirty="0" smtClean="0">
                <a:latin typeface="Arial" pitchFamily="34" charset="0"/>
                <a:cs typeface="Arial" pitchFamily="34" charset="0"/>
              </a:rPr>
              <a:t>na liniach regionalnych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 finansowane ze środków krajowych: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linia nr 29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Tłuszcz-Ostrołęka</a:t>
            </a: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 oraz PKP PLK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4245"/>
            <a:ext cx="5616624" cy="6557364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4032448" cy="720080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Kolejowe inwestycje infrastrukturalne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w latach 2007-2015 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796136" y="4941168"/>
            <a:ext cx="25922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Inwestycje </a:t>
            </a:r>
            <a:r>
              <a:rPr lang="pl-PL" sz="1500" u="sng" dirty="0" smtClean="0">
                <a:latin typeface="Arial" pitchFamily="34" charset="0"/>
                <a:cs typeface="Arial" pitchFamily="34" charset="0"/>
              </a:rPr>
              <a:t>na liniach regionalnych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 finansowane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z Programu Operacyjnego Infrastruktura i Środowisko: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Pomorska Kolej Metropolitalna</a:t>
            </a:r>
            <a:endParaRPr lang="pl-PL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 oraz PKP PLK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Kartodiagram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4245"/>
            <a:ext cx="5616624" cy="6557364"/>
          </a:xfrm>
          <a:prstGeom prst="rect">
            <a:avLst/>
          </a:prstGeom>
        </p:spPr>
      </p:pic>
      <p:pic>
        <p:nvPicPr>
          <p:cNvPr id="5" name="Picture 2" descr="D:\PKP-Jazda\tor długi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41739" y="3055739"/>
            <a:ext cx="6857999" cy="746522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4032448" cy="720080"/>
          </a:xfrm>
        </p:spPr>
        <p:txBody>
          <a:bodyPr>
            <a:noAutofit/>
          </a:bodyPr>
          <a:lstStyle/>
          <a:p>
            <a:pPr algn="r"/>
            <a:r>
              <a:rPr lang="pl-PL" sz="1500" b="1" dirty="0" smtClean="0">
                <a:latin typeface="Arial" pitchFamily="34" charset="0"/>
                <a:cs typeface="Arial" pitchFamily="34" charset="0"/>
              </a:rPr>
              <a:t>Kolejowe inwestycje infrastrukturalne</a:t>
            </a:r>
            <a:br>
              <a:rPr lang="pl-PL" sz="1500" b="1" dirty="0" smtClean="0">
                <a:latin typeface="Arial" pitchFamily="34" charset="0"/>
                <a:cs typeface="Arial" pitchFamily="34" charset="0"/>
              </a:rPr>
            </a:b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w latach 2007-2015 </a:t>
            </a:r>
            <a:endParaRPr lang="pl-PL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796136" y="4221088"/>
            <a:ext cx="25922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Inwestycje w infrastrukturę kolejową finansowane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z Regionalnych Programów Operacyjnych:</a:t>
            </a:r>
          </a:p>
          <a:p>
            <a:pPr>
              <a:buFont typeface="Arial" pitchFamily="34" charset="0"/>
              <a:buChar char="•"/>
            </a:pPr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31 projektów</a:t>
            </a:r>
          </a:p>
          <a:p>
            <a:r>
              <a:rPr lang="pl-PL" sz="1500" dirty="0" smtClean="0">
                <a:latin typeface="Arial" pitchFamily="34" charset="0"/>
                <a:cs typeface="Arial" pitchFamily="34" charset="0"/>
              </a:rPr>
              <a:t>(w tym 3 o charakterze prac przygotowawczych)</a:t>
            </a:r>
          </a:p>
          <a:p>
            <a:endParaRPr lang="pl-PL" sz="15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500" dirty="0" smtClean="0">
                <a:latin typeface="Arial" pitchFamily="34" charset="0"/>
                <a:cs typeface="Arial" pitchFamily="34" charset="0"/>
              </a:rPr>
              <a:t>na terenie</a:t>
            </a:r>
            <a:r>
              <a:rPr lang="pl-PL" sz="1500" b="1" dirty="0" smtClean="0">
                <a:latin typeface="Arial" pitchFamily="34" charset="0"/>
                <a:cs typeface="Arial" pitchFamily="34" charset="0"/>
              </a:rPr>
              <a:t> 12 województw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6669360"/>
            <a:ext cx="75608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i="1" dirty="0" smtClean="0">
                <a:latin typeface="Arial" pitchFamily="34" charset="0"/>
                <a:cs typeface="Arial" pitchFamily="34" charset="0"/>
              </a:rPr>
              <a:t>Źródło: Opracowanie własne na podstawie danych Ministerstwa Rozwoju Regionalnego oraz PKP PLK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1435</Words>
  <Application>Microsoft Office PowerPoint</Application>
  <PresentationFormat>Pokaz na ekranie (4:3)</PresentationFormat>
  <Paragraphs>261</Paragraphs>
  <Slides>29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Motyw pakietu Office</vt:lpstr>
      <vt:lpstr>Efekty inwestycji w infrastrukturę kolejową na liniach regionalnych</vt:lpstr>
      <vt:lpstr>Plan wystąpienia</vt:lpstr>
      <vt:lpstr>Linie regionalne a typologie linii kolejowych</vt:lpstr>
      <vt:lpstr>Polska sieć kolejowa 2012</vt:lpstr>
      <vt:lpstr>Linie kolejowe o szczególnym znaczeniu regionalnym na tle odcinków korytarzowych</vt:lpstr>
      <vt:lpstr>Dlaczego linie regionalne?</vt:lpstr>
      <vt:lpstr>Kolejowe inwestycje infrastrukturalne w latach 2007-2015 </vt:lpstr>
      <vt:lpstr>Kolejowe inwestycje infrastrukturalne w latach 2007-2015 </vt:lpstr>
      <vt:lpstr>Kolejowe inwestycje infrastrukturalne w latach 2007-2015 </vt:lpstr>
      <vt:lpstr>Struktury udziałów wg ogólnej wartości projektów</vt:lpstr>
      <vt:lpstr>Wykaz kolejowych projektów infrastrukturalnych w ramach RPO</vt:lpstr>
      <vt:lpstr>Kolejowe projekty infrastrukturalne w ramach RPO</vt:lpstr>
      <vt:lpstr>Kolejowe inwestycje infrastrukturalne a inwestycje taborowe w ramach RPO</vt:lpstr>
      <vt:lpstr>Kolejowe inwestycje infrastrukturalne w ramach RPO  na tle osi priorytetowej „transport”</vt:lpstr>
      <vt:lpstr>Długość modernizowanych lub rewitalizowanych  w ramach RPO linii kolejowych a jakość infrastruktury</vt:lpstr>
      <vt:lpstr>Wpływ inwestycji modernizacyjno-rewitalizacyjnych na integrację przestrzenną regionów </vt:lpstr>
      <vt:lpstr>Kolejowe inwestycje infrastrukturalne w ramach RPO 2007-2013 </vt:lpstr>
      <vt:lpstr>Modernizacja linii kolejowej Nr 30 Łuków – Lublin Płn. na odcinku Lubartów - Lublin Północny</vt:lpstr>
      <vt:lpstr>Slajd 19</vt:lpstr>
      <vt:lpstr>Modernizacja regionalnej linii kolejowej nr 311 Jelenia Góra - Szklarska Poręba</vt:lpstr>
      <vt:lpstr>Slajd 21</vt:lpstr>
      <vt:lpstr>Modernizacja linii kolejowej nr 357 Sulechów – Luboń na terenie województwa wielkopolskiego,  mającej duże znaczenie w obsłudze połączeń małych miejscowości z aglomeracją poznańską, na odcinku Wolsztyn – Luboń</vt:lpstr>
      <vt:lpstr>Slajd 23</vt:lpstr>
      <vt:lpstr>Rewitalizacja i modernizacja tzw. „Helskiego korytarza kolejowego” - linii kolejowej nr 213 Reda - Hel</vt:lpstr>
      <vt:lpstr>Slajd 25</vt:lpstr>
      <vt:lpstr>Linie kolejowe o szczególnym znaczeniu regionalnym na tle odcinków korytarzowych</vt:lpstr>
      <vt:lpstr>Linie kolejowe o szczególnym znaczeniu regionalnym a kolejowe inwestycje infrastrukturalne w ramach RPO</vt:lpstr>
      <vt:lpstr>Propozycja rozbudowy sieci połączeń pasażerskich na liniach regionalnych</vt:lpstr>
      <vt:lpstr>Podsumowanie i wnioski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Efekty inwestycji w infrastrukturę kolejową na liniach regionalnych</dc:title>
  <dc:creator>Karol</dc:creator>
  <cp:lastModifiedBy>Karol</cp:lastModifiedBy>
  <cp:revision>308</cp:revision>
  <dcterms:created xsi:type="dcterms:W3CDTF">2012-12-05T12:19:53Z</dcterms:created>
  <dcterms:modified xsi:type="dcterms:W3CDTF">2012-12-16T20:39:52Z</dcterms:modified>
</cp:coreProperties>
</file>