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EE753-0DAA-48D2-AD7A-BF9F420F783C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5C45D-7518-44E7-A51A-E4B00DA6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4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5C45D-7518-44E7-A51A-E4B00DA61B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5C45D-7518-44E7-A51A-E4B00DA61B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84B55B0-BEFC-4BE8-BEF3-EAE120263733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096A1CC-6660-4D32-8AEB-257C23C831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Wpływ miejskiej struktury przestrzennej na potencjał krótszych dojazdów do pracy 	</a:t>
            </a:r>
            <a:br>
              <a:rPr lang="pl-P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Michał</a:t>
            </a:r>
            <a:r>
              <a:rPr lang="en-US" b="1" dirty="0" smtClean="0"/>
              <a:t> A. </a:t>
            </a:r>
            <a:r>
              <a:rPr lang="en-US" b="1" dirty="0" err="1" smtClean="0"/>
              <a:t>Niedzielski</a:t>
            </a:r>
            <a:endParaRPr lang="en-US" b="1" dirty="0" smtClean="0"/>
          </a:p>
          <a:p>
            <a:r>
              <a:rPr lang="en-US" sz="2000" dirty="0" smtClean="0"/>
              <a:t>University of North Dakota</a:t>
            </a:r>
            <a:endParaRPr lang="en-US" sz="2000" dirty="0"/>
          </a:p>
        </p:txBody>
      </p:sp>
      <p:pic>
        <p:nvPicPr>
          <p:cNvPr id="3074" name="Picture 2" descr="http://www.logodesigndiscussion.com/wp-content/uploads/2012/10/1-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946" y="5219673"/>
            <a:ext cx="1727454" cy="76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nd.edu/university-relations/branding/_files/images/photos/undse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5033363"/>
            <a:ext cx="1143000" cy="114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73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przestrzenna</a:t>
            </a:r>
            <a:r>
              <a:rPr lang="en-US" dirty="0"/>
              <a:t> a </a:t>
            </a:r>
            <a:r>
              <a:rPr lang="en-US" dirty="0" err="1" smtClean="0"/>
              <a:t>potencja</a:t>
            </a:r>
            <a:r>
              <a:rPr lang="pl-PL" dirty="0"/>
              <a:t>ł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Monocentryczność</a:t>
            </a:r>
            <a:r>
              <a:rPr lang="en-US" dirty="0" smtClean="0"/>
              <a:t> </a:t>
            </a:r>
            <a:r>
              <a:rPr lang="en-US" dirty="0" smtClean="0"/>
              <a:t>(Alonso, 1964)</a:t>
            </a:r>
          </a:p>
          <a:p>
            <a:pPr lvl="1"/>
            <a:r>
              <a:rPr lang="en-US" dirty="0" err="1" smtClean="0"/>
              <a:t>Wykazuję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ś</a:t>
            </a:r>
            <a:r>
              <a:rPr lang="en-US" dirty="0" err="1" smtClean="0"/>
              <a:t>rednim</a:t>
            </a:r>
            <a:r>
              <a:rPr lang="en-US" dirty="0" smtClean="0"/>
              <a:t> </a:t>
            </a:r>
            <a:r>
              <a:rPr lang="en-US" dirty="0" err="1"/>
              <a:t>potencja</a:t>
            </a:r>
            <a:r>
              <a:rPr lang="pl-PL" dirty="0" smtClean="0"/>
              <a:t>ł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05200"/>
            <a:ext cx="3014986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603" y="3505200"/>
            <a:ext cx="288799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66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przestrzenna</a:t>
            </a:r>
            <a:r>
              <a:rPr lang="en-US" dirty="0"/>
              <a:t> a </a:t>
            </a:r>
            <a:r>
              <a:rPr lang="en-US" dirty="0" err="1" smtClean="0"/>
              <a:t>potencja</a:t>
            </a:r>
            <a:r>
              <a:rPr lang="pl-PL" dirty="0"/>
              <a:t>ł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/>
              <a:t>Policentryczność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dyspersja</a:t>
            </a:r>
            <a:r>
              <a:rPr lang="en-US" dirty="0" smtClean="0"/>
              <a:t> </a:t>
            </a:r>
            <a:r>
              <a:rPr lang="en-US" dirty="0" err="1" smtClean="0"/>
              <a:t>wsp</a:t>
            </a:r>
            <a:r>
              <a:rPr lang="pl-PL" dirty="0" smtClean="0"/>
              <a:t>ó</a:t>
            </a:r>
            <a:r>
              <a:rPr lang="en-US" dirty="0" err="1"/>
              <a:t>ł</a:t>
            </a:r>
            <a:r>
              <a:rPr lang="en-US" dirty="0" err="1" smtClean="0"/>
              <a:t>czesnych</a:t>
            </a:r>
            <a:r>
              <a:rPr lang="en-US" dirty="0" smtClean="0"/>
              <a:t> </a:t>
            </a:r>
            <a:r>
              <a:rPr lang="en-US" dirty="0" err="1" smtClean="0"/>
              <a:t>miast</a:t>
            </a:r>
            <a:endParaRPr lang="en-US" dirty="0" smtClean="0"/>
          </a:p>
          <a:p>
            <a:pPr lvl="1"/>
            <a:r>
              <a:rPr lang="en-US" dirty="0" err="1" smtClean="0"/>
              <a:t>Jaka</a:t>
            </a:r>
            <a:r>
              <a:rPr lang="en-US" dirty="0" smtClean="0"/>
              <a:t> jest </a:t>
            </a:r>
            <a:r>
              <a:rPr lang="en-US" dirty="0" err="1" smtClean="0"/>
              <a:t>wsp</a:t>
            </a:r>
            <a:r>
              <a:rPr lang="pl-PL" dirty="0" smtClean="0"/>
              <a:t>ó</a:t>
            </a:r>
            <a:r>
              <a:rPr lang="en-US" dirty="0" err="1"/>
              <a:t>ł</a:t>
            </a:r>
            <a:r>
              <a:rPr lang="en-US" dirty="0" err="1" smtClean="0"/>
              <a:t>zależność</a:t>
            </a:r>
            <a:r>
              <a:rPr lang="en-US" dirty="0" smtClean="0"/>
              <a:t> </a:t>
            </a:r>
            <a:r>
              <a:rPr lang="en-US" dirty="0" err="1"/>
              <a:t>między</a:t>
            </a:r>
            <a:r>
              <a:rPr lang="en-US" dirty="0"/>
              <a:t> </a:t>
            </a:r>
            <a:r>
              <a:rPr lang="en-US" dirty="0" err="1" smtClean="0"/>
              <a:t>nuklearnością</a:t>
            </a:r>
            <a:r>
              <a:rPr lang="en-US" dirty="0"/>
              <a:t>, </a:t>
            </a:r>
            <a:r>
              <a:rPr lang="en-US" dirty="0" err="1"/>
              <a:t>centralizacją</a:t>
            </a:r>
            <a:r>
              <a:rPr lang="en-US" dirty="0"/>
              <a:t> </a:t>
            </a:r>
            <a:r>
              <a:rPr lang="en-US" dirty="0" err="1" smtClean="0"/>
              <a:t>oraz</a:t>
            </a:r>
            <a:r>
              <a:rPr lang="en-US" dirty="0"/>
              <a:t> </a:t>
            </a:r>
            <a:r>
              <a:rPr lang="en-US" dirty="0" err="1"/>
              <a:t>dyspersją</a:t>
            </a:r>
            <a:r>
              <a:rPr lang="en-US" dirty="0"/>
              <a:t> a</a:t>
            </a:r>
            <a:r>
              <a:rPr lang="en-US" dirty="0" smtClean="0"/>
              <a:t> </a:t>
            </a:r>
            <a:r>
              <a:rPr lang="en-US" dirty="0" err="1" smtClean="0"/>
              <a:t>potencja</a:t>
            </a:r>
            <a:r>
              <a:rPr lang="pl-PL" dirty="0"/>
              <a:t>ł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 smtClean="0"/>
              <a:t>dojazdów</a:t>
            </a:r>
            <a:r>
              <a:rPr lang="en-US" dirty="0" smtClean="0"/>
              <a:t>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" y="3595670"/>
            <a:ext cx="2940485" cy="326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191" y="3581400"/>
            <a:ext cx="2869809" cy="32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93592"/>
            <a:ext cx="2780792" cy="32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82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przestrzenna</a:t>
            </a:r>
            <a:r>
              <a:rPr lang="en-US" dirty="0"/>
              <a:t> a </a:t>
            </a:r>
            <a:r>
              <a:rPr lang="en-US" dirty="0" err="1" smtClean="0"/>
              <a:t>potencja</a:t>
            </a:r>
            <a:r>
              <a:rPr lang="pl-PL" dirty="0"/>
              <a:t>ł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Symulacja</a:t>
            </a:r>
            <a:r>
              <a:rPr lang="en-US" dirty="0" smtClean="0"/>
              <a:t> </a:t>
            </a:r>
            <a:r>
              <a:rPr lang="en-US" dirty="0" err="1" smtClean="0"/>
              <a:t>kombinacji</a:t>
            </a:r>
            <a:r>
              <a:rPr lang="en-US" dirty="0" smtClean="0"/>
              <a:t> </a:t>
            </a:r>
            <a:r>
              <a:rPr lang="en-US" dirty="0" err="1" smtClean="0"/>
              <a:t>różnych</a:t>
            </a:r>
            <a:r>
              <a:rPr lang="en-US" dirty="0" smtClean="0"/>
              <a:t> </a:t>
            </a:r>
            <a:r>
              <a:rPr lang="en-US" dirty="0" err="1" smtClean="0"/>
              <a:t>wartości</a:t>
            </a:r>
            <a:r>
              <a:rPr lang="en-US" dirty="0" smtClean="0"/>
              <a:t> </a:t>
            </a:r>
            <a:r>
              <a:rPr lang="en-US" dirty="0" err="1" smtClean="0"/>
              <a:t>nuklearności</a:t>
            </a:r>
            <a:r>
              <a:rPr lang="en-US" dirty="0" smtClean="0"/>
              <a:t>, </a:t>
            </a:r>
            <a:r>
              <a:rPr lang="en-US" dirty="0" err="1" smtClean="0"/>
              <a:t>centralizacji</a:t>
            </a:r>
            <a:r>
              <a:rPr lang="en-US" dirty="0" smtClean="0"/>
              <a:t> </a:t>
            </a:r>
            <a:r>
              <a:rPr lang="en-US" dirty="0" err="1" smtClean="0"/>
              <a:t>oraz</a:t>
            </a:r>
            <a:r>
              <a:rPr lang="en-US" dirty="0" smtClean="0"/>
              <a:t> </a:t>
            </a:r>
            <a:r>
              <a:rPr lang="en-US" dirty="0" err="1" smtClean="0"/>
              <a:t>dyspersji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potencja</a:t>
            </a:r>
            <a:r>
              <a:rPr lang="pl-PL" dirty="0"/>
              <a:t>ł </a:t>
            </a:r>
            <a:r>
              <a:rPr lang="en-US" dirty="0" err="1" smtClean="0"/>
              <a:t>redukcji</a:t>
            </a:r>
            <a:r>
              <a:rPr lang="en-US" dirty="0" smtClean="0"/>
              <a:t> </a:t>
            </a:r>
            <a:r>
              <a:rPr lang="en-US" dirty="0" err="1" smtClean="0"/>
              <a:t>dojazd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endParaRPr lang="en-US" dirty="0" smtClean="0"/>
          </a:p>
          <a:p>
            <a:pPr lvl="1"/>
            <a:r>
              <a:rPr lang="en-US" dirty="0" err="1" smtClean="0"/>
              <a:t>Razem</a:t>
            </a:r>
            <a:r>
              <a:rPr lang="en-US" dirty="0" smtClean="0"/>
              <a:t> 121 </a:t>
            </a:r>
            <a:r>
              <a:rPr lang="en-US" dirty="0" err="1" smtClean="0"/>
              <a:t>symulacji</a:t>
            </a:r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3162300" cy="3147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853815" cy="395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86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err="1" smtClean="0"/>
              <a:t>Wyniki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4876800" cy="4480560"/>
          </a:xfrm>
        </p:spPr>
        <p:txBody>
          <a:bodyPr/>
          <a:lstStyle/>
          <a:p>
            <a:r>
              <a:rPr lang="en-US" dirty="0" err="1" smtClean="0"/>
              <a:t>Przykład</a:t>
            </a:r>
            <a:endParaRPr lang="en-US" dirty="0" smtClean="0"/>
          </a:p>
          <a:p>
            <a:pPr lvl="1"/>
            <a:r>
              <a:rPr lang="en-US" dirty="0" err="1" smtClean="0"/>
              <a:t>Dla</a:t>
            </a:r>
            <a:r>
              <a:rPr lang="en-US" dirty="0" smtClean="0"/>
              <a:t> BETA-DOM = 0.2 </a:t>
            </a:r>
            <a:r>
              <a:rPr lang="en-US" dirty="0" err="1" smtClean="0"/>
              <a:t>oraz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BETA-PRACA = </a:t>
            </a:r>
            <a:r>
              <a:rPr lang="en-US" dirty="0" smtClean="0"/>
              <a:t>0.4</a:t>
            </a:r>
          </a:p>
          <a:p>
            <a:r>
              <a:rPr lang="en-US" dirty="0" err="1" smtClean="0"/>
              <a:t>Większy</a:t>
            </a:r>
            <a:r>
              <a:rPr lang="en-US" dirty="0" smtClean="0"/>
              <a:t> </a:t>
            </a:r>
            <a:r>
              <a:rPr lang="en-US" dirty="0" err="1"/>
              <a:t>potencja</a:t>
            </a:r>
            <a:r>
              <a:rPr lang="pl-PL" dirty="0"/>
              <a:t>ł</a:t>
            </a:r>
            <a:r>
              <a:rPr lang="en-US" dirty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 smtClean="0"/>
              <a:t>dojazdów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+ </a:t>
            </a:r>
            <a:r>
              <a:rPr lang="en-US" dirty="0" err="1" smtClean="0"/>
              <a:t>monocentryczność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+ </a:t>
            </a:r>
            <a:r>
              <a:rPr lang="en-US" dirty="0" err="1" smtClean="0"/>
              <a:t>policentryczno</a:t>
            </a:r>
            <a:r>
              <a:rPr lang="en-US" dirty="0" err="1"/>
              <a:t>ść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&gt; w </a:t>
            </a:r>
            <a:r>
              <a:rPr lang="en-US" dirty="0" err="1" smtClean="0"/>
              <a:t>jednym</a:t>
            </a:r>
            <a:r>
              <a:rPr lang="en-US" dirty="0"/>
              <a:t> </a:t>
            </a:r>
            <a:r>
              <a:rPr lang="en-US" dirty="0" err="1" smtClean="0"/>
              <a:t>pasie</a:t>
            </a:r>
            <a:r>
              <a:rPr lang="en-US" dirty="0" smtClean="0"/>
              <a:t> </a:t>
            </a:r>
            <a:r>
              <a:rPr lang="en-US" dirty="0" err="1" smtClean="0"/>
              <a:t>blisko</a:t>
            </a:r>
            <a:r>
              <a:rPr lang="en-US" dirty="0" smtClean="0"/>
              <a:t> </a:t>
            </a:r>
            <a:r>
              <a:rPr lang="en-US" dirty="0" err="1"/>
              <a:t>ś</a:t>
            </a:r>
            <a:r>
              <a:rPr lang="en-US" dirty="0" err="1" smtClean="0"/>
              <a:t>rodka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miasta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&gt; w </a:t>
            </a:r>
            <a:r>
              <a:rPr lang="en-US" dirty="0" err="1" smtClean="0"/>
              <a:t>dwoch</a:t>
            </a:r>
            <a:r>
              <a:rPr lang="en-US" dirty="0" smtClean="0"/>
              <a:t> </a:t>
            </a:r>
            <a:r>
              <a:rPr lang="en-US" dirty="0" err="1" smtClean="0"/>
              <a:t>pasach</a:t>
            </a:r>
            <a:endParaRPr lang="en-US" dirty="0" smtClean="0"/>
          </a:p>
          <a:p>
            <a:r>
              <a:rPr lang="en-US" dirty="0" err="1" smtClean="0"/>
              <a:t>Mniejszy</a:t>
            </a:r>
            <a:r>
              <a:rPr lang="en-US" dirty="0"/>
              <a:t> </a:t>
            </a:r>
            <a:r>
              <a:rPr lang="en-US" dirty="0" err="1"/>
              <a:t>potencja</a:t>
            </a:r>
            <a:r>
              <a:rPr lang="pl-PL" dirty="0"/>
              <a:t>ł</a:t>
            </a:r>
            <a:r>
              <a:rPr lang="en-US" dirty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 smtClean="0"/>
              <a:t>dojazdów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 err="1" smtClean="0"/>
              <a:t>policentryczno</a:t>
            </a:r>
            <a:r>
              <a:rPr lang="en-US" dirty="0" err="1"/>
              <a:t>ść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&gt; w </a:t>
            </a:r>
            <a:r>
              <a:rPr lang="en-US" dirty="0" err="1" smtClean="0"/>
              <a:t>jednym</a:t>
            </a:r>
            <a:r>
              <a:rPr lang="en-US" dirty="0" smtClean="0"/>
              <a:t> </a:t>
            </a:r>
            <a:r>
              <a:rPr lang="en-US" dirty="0" err="1" smtClean="0"/>
              <a:t>pasie</a:t>
            </a:r>
            <a:r>
              <a:rPr lang="en-US" dirty="0" smtClean="0"/>
              <a:t> </a:t>
            </a:r>
            <a:r>
              <a:rPr lang="en-US" dirty="0" err="1" smtClean="0"/>
              <a:t>daleko</a:t>
            </a:r>
            <a:r>
              <a:rPr lang="en-US" dirty="0" smtClean="0"/>
              <a:t> od 	</a:t>
            </a:r>
            <a:r>
              <a:rPr lang="en-US" dirty="0" err="1"/>
              <a:t>ś</a:t>
            </a:r>
            <a:r>
              <a:rPr lang="en-US" dirty="0" err="1" smtClean="0"/>
              <a:t>rodka</a:t>
            </a:r>
            <a:r>
              <a:rPr lang="en-US" dirty="0" smtClean="0"/>
              <a:t> </a:t>
            </a:r>
            <a:r>
              <a:rPr lang="en-US" dirty="0" err="1" smtClean="0"/>
              <a:t>miasta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09800"/>
            <a:ext cx="320802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3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2362200"/>
            <a:ext cx="320802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3048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err="1" smtClean="0"/>
              <a:t>Wyniki</a:t>
            </a:r>
            <a:r>
              <a:rPr lang="en-US" dirty="0" smtClean="0"/>
              <a:t> – </a:t>
            </a:r>
            <a:r>
              <a:rPr lang="en-US" dirty="0" err="1" smtClean="0"/>
              <a:t>Zmienna</a:t>
            </a:r>
            <a:r>
              <a:rPr lang="en-US" dirty="0" smtClean="0"/>
              <a:t> </a:t>
            </a:r>
            <a:r>
              <a:rPr lang="en-US" dirty="0" err="1" smtClean="0"/>
              <a:t>dyspersja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80" y="2362200"/>
            <a:ext cx="3208020" cy="4572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80" y="2368235"/>
            <a:ext cx="3208020" cy="316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672" y="2369742"/>
            <a:ext cx="3195492" cy="314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400" y="1013225"/>
            <a:ext cx="3733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Większa</a:t>
            </a:r>
            <a:r>
              <a:rPr lang="en-US" sz="1600" dirty="0" smtClean="0"/>
              <a:t> </a:t>
            </a:r>
            <a:r>
              <a:rPr lang="en-US" sz="1600" dirty="0" err="1" smtClean="0"/>
              <a:t>dyspersja</a:t>
            </a:r>
            <a:r>
              <a:rPr lang="en-US" sz="1600" dirty="0" smtClean="0"/>
              <a:t> </a:t>
            </a:r>
            <a:r>
              <a:rPr lang="en-US" sz="1600" dirty="0"/>
              <a:t>(beta &lt; 0.2)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+ </a:t>
            </a:r>
            <a:r>
              <a:rPr lang="en-US" sz="1600" dirty="0" err="1"/>
              <a:t>potencja</a:t>
            </a:r>
            <a:r>
              <a:rPr lang="pl-PL" sz="1600" dirty="0"/>
              <a:t>ł </a:t>
            </a:r>
            <a:r>
              <a:rPr lang="en-US" sz="1600" dirty="0" err="1" smtClean="0"/>
              <a:t>redukcji</a:t>
            </a:r>
            <a:r>
              <a:rPr lang="en-US" sz="1600" dirty="0" smtClean="0"/>
              <a:t> </a:t>
            </a:r>
            <a:r>
              <a:rPr lang="en-US" sz="1600" dirty="0" err="1"/>
              <a:t>dojazdow</a:t>
            </a:r>
            <a:r>
              <a:rPr lang="en-US" sz="1600" dirty="0"/>
              <a:t> jest </a:t>
            </a:r>
            <a:r>
              <a:rPr lang="en-US" sz="1600" dirty="0" smtClean="0"/>
              <a:t>r</a:t>
            </a:r>
            <a:r>
              <a:rPr lang="pl-PL" sz="1600" dirty="0"/>
              <a:t>ó</a:t>
            </a:r>
            <a:r>
              <a:rPr lang="en-US" sz="1600" dirty="0" err="1" smtClean="0"/>
              <a:t>wnomierny</a:t>
            </a:r>
            <a:r>
              <a:rPr lang="en-US" sz="1600" dirty="0" smtClean="0"/>
              <a:t> </a:t>
            </a:r>
            <a:r>
              <a:rPr lang="en-US" sz="1600" dirty="0"/>
              <a:t>od </a:t>
            </a:r>
            <a:r>
              <a:rPr lang="en-US" sz="1600" dirty="0" err="1" smtClean="0"/>
              <a:t>monocentryczności</a:t>
            </a:r>
            <a:r>
              <a:rPr lang="en-US" sz="1600" dirty="0" smtClean="0"/>
              <a:t> do </a:t>
            </a:r>
            <a:r>
              <a:rPr lang="en-US" sz="1600" dirty="0" err="1" smtClean="0"/>
              <a:t>policentryczności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0" y="792540"/>
            <a:ext cx="4267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Mniejsza</a:t>
            </a:r>
            <a:r>
              <a:rPr lang="en-US" sz="1600" dirty="0"/>
              <a:t> </a:t>
            </a:r>
            <a:r>
              <a:rPr lang="en-US" sz="1600" dirty="0" err="1" smtClean="0"/>
              <a:t>dyspersja</a:t>
            </a:r>
            <a:r>
              <a:rPr lang="en-US" sz="1600" dirty="0"/>
              <a:t>, </a:t>
            </a:r>
            <a:r>
              <a:rPr lang="en-US" sz="1600" dirty="0" err="1" smtClean="0"/>
              <a:t>większa</a:t>
            </a:r>
            <a:r>
              <a:rPr lang="en-US" sz="1600" dirty="0" smtClean="0"/>
              <a:t> </a:t>
            </a:r>
            <a:r>
              <a:rPr lang="en-US" sz="1600" dirty="0" err="1" smtClean="0"/>
              <a:t>zwartość</a:t>
            </a:r>
            <a:r>
              <a:rPr lang="en-US" sz="1600" dirty="0" smtClean="0"/>
              <a:t> wok</a:t>
            </a:r>
            <a:r>
              <a:rPr lang="pl-PL" sz="1600" dirty="0" smtClean="0"/>
              <a:t>ó</a:t>
            </a:r>
            <a:r>
              <a:rPr lang="en-US" sz="1600" dirty="0"/>
              <a:t>ł</a:t>
            </a:r>
            <a:r>
              <a:rPr lang="en-US" sz="1600" dirty="0" smtClean="0"/>
              <a:t> </a:t>
            </a:r>
            <a:r>
              <a:rPr lang="en-US" sz="1600" dirty="0" err="1"/>
              <a:t>centr</a:t>
            </a:r>
            <a:r>
              <a:rPr lang="en-US" sz="1600" dirty="0"/>
              <a:t> (beta &gt; 0.4)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znaczne</a:t>
            </a:r>
            <a:r>
              <a:rPr lang="en-US" sz="1600" dirty="0"/>
              <a:t> </a:t>
            </a:r>
            <a:r>
              <a:rPr lang="en-US" sz="1600" dirty="0" err="1" smtClean="0"/>
              <a:t>zróżnicowanie</a:t>
            </a:r>
            <a:r>
              <a:rPr lang="en-US" sz="1600" dirty="0" smtClean="0"/>
              <a:t> </a:t>
            </a:r>
            <a:r>
              <a:rPr lang="en-US" sz="1600" dirty="0" err="1"/>
              <a:t>potencja</a:t>
            </a:r>
            <a:r>
              <a:rPr lang="pl-PL" sz="1600" dirty="0" smtClean="0"/>
              <a:t>ł</a:t>
            </a:r>
            <a:r>
              <a:rPr lang="en-US" sz="1600" dirty="0" smtClean="0"/>
              <a:t>u</a:t>
            </a:r>
            <a:r>
              <a:rPr lang="pl-PL" sz="1600" dirty="0" smtClean="0"/>
              <a:t> </a:t>
            </a:r>
            <a:r>
              <a:rPr lang="en-US" sz="1600" dirty="0" err="1" smtClean="0"/>
              <a:t>redukcji</a:t>
            </a:r>
            <a:r>
              <a:rPr lang="en-US" sz="1600" dirty="0" smtClean="0"/>
              <a:t> </a:t>
            </a:r>
            <a:r>
              <a:rPr lang="en-US" sz="1600" dirty="0" err="1" smtClean="0"/>
              <a:t>dojazd</a:t>
            </a:r>
            <a:r>
              <a:rPr lang="pl-PL" sz="1600" dirty="0"/>
              <a:t>ó</a:t>
            </a:r>
            <a:r>
              <a:rPr lang="en-US" sz="1600" dirty="0" smtClean="0"/>
              <a:t>w </a:t>
            </a:r>
            <a:r>
              <a:rPr lang="en-US" sz="1600" dirty="0" err="1" smtClean="0"/>
              <a:t>między</a:t>
            </a:r>
            <a:r>
              <a:rPr lang="en-US" sz="1600" dirty="0" smtClean="0"/>
              <a:t> </a:t>
            </a:r>
            <a:r>
              <a:rPr lang="en-US" sz="1600" dirty="0" err="1" smtClean="0"/>
              <a:t>monocentrycznością</a:t>
            </a:r>
            <a:r>
              <a:rPr lang="en-US" sz="1600" dirty="0" smtClean="0"/>
              <a:t> </a:t>
            </a:r>
            <a:r>
              <a:rPr lang="en-US" sz="1600" dirty="0"/>
              <a:t>a </a:t>
            </a:r>
            <a:r>
              <a:rPr lang="en-US" sz="1600" dirty="0" err="1" smtClean="0"/>
              <a:t>policentryczno</a:t>
            </a:r>
            <a:r>
              <a:rPr lang="en-US" sz="1600" dirty="0" err="1"/>
              <a:t>ścią</a:t>
            </a:r>
            <a:endParaRPr lang="en-US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wyników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Wyniki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ewolucja</a:t>
            </a:r>
            <a:r>
              <a:rPr lang="en-US" dirty="0" smtClean="0"/>
              <a:t> </a:t>
            </a:r>
            <a:r>
              <a:rPr lang="en-US" dirty="0" err="1" smtClean="0"/>
              <a:t>miast</a:t>
            </a:r>
            <a:r>
              <a:rPr lang="en-US" dirty="0" smtClean="0"/>
              <a:t> z </a:t>
            </a:r>
            <a:r>
              <a:rPr lang="en-US" dirty="0" err="1" smtClean="0"/>
              <a:t>monocentrycznych</a:t>
            </a:r>
            <a:r>
              <a:rPr lang="en-US" dirty="0" smtClean="0"/>
              <a:t> do </a:t>
            </a:r>
            <a:r>
              <a:rPr lang="en-US" dirty="0" err="1" smtClean="0"/>
              <a:t>policentrycznych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zmniejsza</a:t>
            </a:r>
            <a:r>
              <a:rPr lang="en-US" dirty="0" smtClean="0"/>
              <a:t> </a:t>
            </a:r>
            <a:r>
              <a:rPr lang="en-US" dirty="0" err="1"/>
              <a:t>potencja</a:t>
            </a:r>
            <a:r>
              <a:rPr lang="pl-PL" dirty="0" smtClean="0"/>
              <a:t>ł</a:t>
            </a:r>
            <a:r>
              <a:rPr lang="en-US" dirty="0" smtClean="0"/>
              <a:t>u</a:t>
            </a:r>
            <a:r>
              <a:rPr lang="pl-PL" dirty="0" smtClean="0"/>
              <a:t> </a:t>
            </a:r>
            <a:r>
              <a:rPr lang="en-US" dirty="0" err="1" smtClean="0"/>
              <a:t>redukcji</a:t>
            </a:r>
            <a:r>
              <a:rPr lang="en-US" dirty="0" smtClean="0"/>
              <a:t> </a:t>
            </a:r>
            <a:r>
              <a:rPr lang="en-US" dirty="0" err="1" smtClean="0"/>
              <a:t>dojazdow</a:t>
            </a:r>
            <a:r>
              <a:rPr lang="en-US" dirty="0" smtClean="0"/>
              <a:t> do </a:t>
            </a:r>
            <a:r>
              <a:rPr lang="en-US" dirty="0" err="1" smtClean="0"/>
              <a:t>pracy</a:t>
            </a:r>
            <a:r>
              <a:rPr lang="en-US" dirty="0" smtClean="0"/>
              <a:t> </a:t>
            </a:r>
            <a:r>
              <a:rPr lang="en-US" dirty="0" err="1" smtClean="0"/>
              <a:t>zakładając</a:t>
            </a:r>
            <a:r>
              <a:rPr lang="en-US" dirty="0" smtClean="0"/>
              <a:t> </a:t>
            </a:r>
            <a:r>
              <a:rPr lang="en-US" dirty="0" err="1" smtClean="0"/>
              <a:t>dużą</a:t>
            </a:r>
            <a:r>
              <a:rPr lang="en-US" dirty="0" smtClean="0"/>
              <a:t> </a:t>
            </a:r>
            <a:r>
              <a:rPr lang="en-US" dirty="0" err="1" smtClean="0"/>
              <a:t>dyspersję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err="1" smtClean="0"/>
              <a:t>Metoda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+ </a:t>
            </a:r>
            <a:r>
              <a:rPr lang="en-US" dirty="0" err="1" smtClean="0"/>
              <a:t>uwzględnienie</a:t>
            </a:r>
            <a:r>
              <a:rPr lang="en-US" dirty="0" smtClean="0"/>
              <a:t> </a:t>
            </a:r>
            <a:r>
              <a:rPr lang="en-US" dirty="0" err="1" smtClean="0"/>
              <a:t>bliskości</a:t>
            </a:r>
            <a:r>
              <a:rPr lang="en-US" dirty="0" smtClean="0"/>
              <a:t> do </a:t>
            </a:r>
            <a:r>
              <a:rPr lang="en-US" dirty="0" err="1" smtClean="0"/>
              <a:t>lokalnej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regionalnej</a:t>
            </a:r>
            <a:r>
              <a:rPr lang="en-US" dirty="0" smtClean="0"/>
              <a:t> </a:t>
            </a:r>
            <a:r>
              <a:rPr lang="en-US" dirty="0" err="1" smtClean="0"/>
              <a:t>pracy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+ </a:t>
            </a:r>
            <a:r>
              <a:rPr lang="en-US" dirty="0" err="1"/>
              <a:t>uwzględnienie</a:t>
            </a:r>
            <a:r>
              <a:rPr lang="en-US" dirty="0"/>
              <a:t> </a:t>
            </a:r>
            <a:r>
              <a:rPr lang="en-US" dirty="0" err="1" smtClean="0"/>
              <a:t>trzech</a:t>
            </a:r>
            <a:r>
              <a:rPr lang="en-US" dirty="0" smtClean="0"/>
              <a:t> </a:t>
            </a:r>
            <a:r>
              <a:rPr lang="en-US" dirty="0" err="1" smtClean="0"/>
              <a:t>wymiarów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przestrzennej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16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wystąpienia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Metody</a:t>
            </a:r>
            <a:r>
              <a:rPr lang="en-US" dirty="0" smtClean="0"/>
              <a:t> </a:t>
            </a:r>
            <a:r>
              <a:rPr lang="en-US" dirty="0" err="1" smtClean="0"/>
              <a:t>pomiaru</a:t>
            </a:r>
            <a:r>
              <a:rPr lang="en-US" dirty="0" smtClean="0"/>
              <a:t> </a:t>
            </a:r>
            <a:r>
              <a:rPr lang="pl-PL" dirty="0" smtClean="0"/>
              <a:t>potencjał</a:t>
            </a:r>
            <a:r>
              <a:rPr lang="en-US" dirty="0" smtClean="0"/>
              <a:t>u</a:t>
            </a:r>
            <a:r>
              <a:rPr lang="pl-PL" dirty="0" smtClean="0"/>
              <a:t> krótszych</a:t>
            </a:r>
            <a:r>
              <a:rPr lang="en-US" dirty="0" smtClean="0"/>
              <a:t> </a:t>
            </a:r>
            <a:r>
              <a:rPr lang="pl-PL" dirty="0" smtClean="0"/>
              <a:t>dojazdów </a:t>
            </a:r>
            <a:r>
              <a:rPr lang="pl-PL" dirty="0"/>
              <a:t>do </a:t>
            </a:r>
            <a:r>
              <a:rPr lang="pl-PL" dirty="0" smtClean="0"/>
              <a:t>pracy</a:t>
            </a:r>
            <a:endParaRPr lang="en-US" dirty="0" smtClean="0"/>
          </a:p>
          <a:p>
            <a:r>
              <a:rPr lang="en-US" dirty="0" err="1" smtClean="0"/>
              <a:t>Trzy</a:t>
            </a:r>
            <a:r>
              <a:rPr lang="en-US" dirty="0" smtClean="0"/>
              <a:t> </a:t>
            </a:r>
            <a:r>
              <a:rPr lang="en-US" dirty="0" err="1" smtClean="0"/>
              <a:t>elementy</a:t>
            </a:r>
            <a:r>
              <a:rPr lang="en-US" dirty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przestrzennej</a:t>
            </a:r>
            <a:r>
              <a:rPr lang="en-US" dirty="0" smtClean="0"/>
              <a:t> (</a:t>
            </a:r>
            <a:r>
              <a:rPr lang="en-US" dirty="0" err="1" smtClean="0"/>
              <a:t>nuklearność</a:t>
            </a:r>
            <a:r>
              <a:rPr lang="en-US" dirty="0" smtClean="0"/>
              <a:t>, </a:t>
            </a:r>
            <a:r>
              <a:rPr lang="en-US" dirty="0" err="1" smtClean="0"/>
              <a:t>centryczno</a:t>
            </a:r>
            <a:r>
              <a:rPr lang="en-US" dirty="0" err="1"/>
              <a:t>ść</a:t>
            </a:r>
            <a:r>
              <a:rPr lang="en-US" dirty="0" smtClean="0"/>
              <a:t>, </a:t>
            </a:r>
            <a:r>
              <a:rPr lang="en-US" dirty="0" err="1" smtClean="0"/>
              <a:t>dyspersja</a:t>
            </a:r>
            <a:r>
              <a:rPr lang="en-US" dirty="0" smtClean="0"/>
              <a:t>) a </a:t>
            </a:r>
            <a:r>
              <a:rPr lang="pl-PL" dirty="0"/>
              <a:t>potencjał krótszych dojazdów do </a:t>
            </a:r>
            <a:r>
              <a:rPr lang="pl-PL" dirty="0" smtClean="0"/>
              <a:t>pracy</a:t>
            </a:r>
            <a:endParaRPr lang="en-US" dirty="0"/>
          </a:p>
          <a:p>
            <a:r>
              <a:rPr lang="en-US" dirty="0" err="1" smtClean="0"/>
              <a:t>Symulacja</a:t>
            </a:r>
            <a:r>
              <a:rPr lang="en-US" dirty="0" smtClean="0"/>
              <a:t>: </a:t>
            </a:r>
            <a:r>
              <a:rPr lang="en-US" dirty="0" err="1" smtClean="0"/>
              <a:t>wp</a:t>
            </a:r>
            <a:r>
              <a:rPr lang="pl-PL" dirty="0"/>
              <a:t>ł</a:t>
            </a:r>
            <a:r>
              <a:rPr lang="en-US" dirty="0" err="1" smtClean="0"/>
              <a:t>yw</a:t>
            </a:r>
            <a:r>
              <a:rPr lang="en-US" dirty="0" smtClean="0"/>
              <a:t> </a:t>
            </a:r>
            <a:r>
              <a:rPr lang="en-US" dirty="0" err="1" smtClean="0"/>
              <a:t>zmiany</a:t>
            </a:r>
            <a:r>
              <a:rPr lang="en-US" dirty="0" smtClean="0"/>
              <a:t> </a:t>
            </a:r>
            <a:r>
              <a:rPr lang="en-US" dirty="0" err="1" smtClean="0"/>
              <a:t>poziomu</a:t>
            </a:r>
            <a:r>
              <a:rPr lang="en-US" dirty="0" smtClean="0"/>
              <a:t> </a:t>
            </a:r>
            <a:r>
              <a:rPr lang="en-US" dirty="0" err="1" smtClean="0"/>
              <a:t>nuklearności</a:t>
            </a:r>
            <a:r>
              <a:rPr lang="en-US" dirty="0" smtClean="0"/>
              <a:t>, </a:t>
            </a:r>
            <a:r>
              <a:rPr lang="en-US" dirty="0" err="1" smtClean="0"/>
              <a:t>centryczności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dyspersji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pl-PL" dirty="0"/>
              <a:t>potencjał</a:t>
            </a:r>
            <a:r>
              <a:rPr lang="en-US" dirty="0"/>
              <a:t>u</a:t>
            </a:r>
            <a:r>
              <a:rPr lang="pl-PL" dirty="0"/>
              <a:t> krótszych</a:t>
            </a:r>
            <a:r>
              <a:rPr lang="en-US" dirty="0"/>
              <a:t> </a:t>
            </a:r>
            <a:r>
              <a:rPr lang="pl-PL" dirty="0"/>
              <a:t>dojazdów do </a:t>
            </a:r>
            <a:r>
              <a:rPr lang="pl-PL" dirty="0" smtClean="0"/>
              <a:t>pracy</a:t>
            </a:r>
            <a:endParaRPr lang="en-US" dirty="0" smtClean="0"/>
          </a:p>
          <a:p>
            <a:r>
              <a:rPr lang="en-US" dirty="0" err="1" smtClean="0"/>
              <a:t>Ocena</a:t>
            </a:r>
            <a:r>
              <a:rPr lang="en-US" dirty="0" smtClean="0"/>
              <a:t> </a:t>
            </a:r>
            <a:r>
              <a:rPr lang="en-US" dirty="0" err="1" smtClean="0"/>
              <a:t>wp</a:t>
            </a:r>
            <a:r>
              <a:rPr lang="pl-PL" dirty="0" smtClean="0"/>
              <a:t>ł</a:t>
            </a:r>
            <a:r>
              <a:rPr lang="en-US" dirty="0" err="1" smtClean="0"/>
              <a:t>ywu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</a:t>
            </a:r>
            <a:r>
              <a:rPr lang="en-US" dirty="0" err="1" smtClean="0"/>
              <a:t>przestrzennej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pl-PL" dirty="0" smtClean="0"/>
              <a:t>potencjał </a:t>
            </a:r>
            <a:r>
              <a:rPr lang="pl-PL" dirty="0"/>
              <a:t>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1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pl-PL" dirty="0" smtClean="0"/>
              <a:t>otencjał </a:t>
            </a:r>
            <a:r>
              <a:rPr lang="pl-PL" dirty="0"/>
              <a:t>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094348" cy="4785361"/>
          </a:xfrm>
        </p:spPr>
        <p:txBody>
          <a:bodyPr/>
          <a:lstStyle/>
          <a:p>
            <a:r>
              <a:rPr lang="en-US" dirty="0" err="1" smtClean="0"/>
              <a:t>Definicja</a:t>
            </a:r>
            <a:endParaRPr lang="en-US" dirty="0" smtClean="0"/>
          </a:p>
          <a:p>
            <a:pPr lvl="1"/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mniejsza</a:t>
            </a:r>
            <a:r>
              <a:rPr lang="en-US" dirty="0" smtClean="0"/>
              <a:t> </a:t>
            </a:r>
            <a:r>
              <a:rPr lang="en-US" dirty="0" err="1"/>
              <a:t>ś</a:t>
            </a:r>
            <a:r>
              <a:rPr lang="en-US" dirty="0" err="1" smtClean="0"/>
              <a:t>rednia</a:t>
            </a:r>
            <a:r>
              <a:rPr lang="en-US" dirty="0"/>
              <a:t> </a:t>
            </a:r>
            <a:r>
              <a:rPr lang="en-US" dirty="0" err="1" smtClean="0"/>
              <a:t>bliskość</a:t>
            </a:r>
            <a:r>
              <a:rPr lang="en-US" dirty="0" smtClean="0"/>
              <a:t>/</a:t>
            </a:r>
            <a:r>
              <a:rPr lang="en-US" dirty="0" err="1" smtClean="0"/>
              <a:t>dostępność</a:t>
            </a:r>
            <a:r>
              <a:rPr lang="en-US" dirty="0" smtClean="0"/>
              <a:t> </a:t>
            </a:r>
            <a:r>
              <a:rPr lang="en-US" dirty="0" err="1" smtClean="0"/>
              <a:t>miejsc</a:t>
            </a:r>
            <a:r>
              <a:rPr lang="en-US" dirty="0" smtClean="0"/>
              <a:t> </a:t>
            </a:r>
            <a:r>
              <a:rPr lang="en-US" dirty="0" err="1" smtClean="0"/>
              <a:t>zamieszkania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pracy</a:t>
            </a:r>
            <a:r>
              <a:rPr lang="en-US" dirty="0" smtClean="0"/>
              <a:t>, </a:t>
            </a:r>
            <a:r>
              <a:rPr lang="en-US" dirty="0" err="1" smtClean="0"/>
              <a:t>tym</a:t>
            </a:r>
            <a:r>
              <a:rPr lang="en-US" dirty="0" smtClean="0"/>
              <a:t> </a:t>
            </a:r>
            <a:r>
              <a:rPr lang="en-US" dirty="0" err="1" smtClean="0"/>
              <a:t>większy</a:t>
            </a:r>
            <a:r>
              <a:rPr lang="en-US" dirty="0" smtClean="0"/>
              <a:t> </a:t>
            </a:r>
            <a:r>
              <a:rPr lang="en-US" dirty="0" err="1" smtClean="0"/>
              <a:t>potencja</a:t>
            </a:r>
            <a:r>
              <a:rPr lang="pl-PL" dirty="0" smtClean="0"/>
              <a:t>ł</a:t>
            </a:r>
            <a:endParaRPr lang="en-US" dirty="0" smtClean="0"/>
          </a:p>
          <a:p>
            <a:pPr lvl="1"/>
            <a:r>
              <a:rPr lang="en-US" dirty="0" err="1" smtClean="0"/>
              <a:t>Równowaga</a:t>
            </a:r>
            <a:r>
              <a:rPr lang="en-US" dirty="0" smtClean="0"/>
              <a:t> </a:t>
            </a:r>
            <a:r>
              <a:rPr lang="en-US" dirty="0" err="1" smtClean="0"/>
              <a:t>mieszkaniowo-zatrudnieniowa</a:t>
            </a:r>
            <a:endParaRPr lang="en-US" dirty="0" smtClean="0"/>
          </a:p>
          <a:p>
            <a:pPr lvl="2"/>
            <a:r>
              <a:rPr lang="en-US" dirty="0" smtClean="0"/>
              <a:t>“Jobs-housing balance”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40" y="3962400"/>
            <a:ext cx="4127703" cy="271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548" y="1981200"/>
            <a:ext cx="3344802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64476" y="359306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większy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potencja</a:t>
            </a:r>
            <a:r>
              <a:rPr lang="pl-PL" dirty="0">
                <a:solidFill>
                  <a:schemeClr val="tx2"/>
                </a:solidFill>
              </a:rPr>
              <a:t>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34" y="1611868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mniejszy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potencja</a:t>
            </a:r>
            <a:r>
              <a:rPr lang="pl-PL" dirty="0">
                <a:solidFill>
                  <a:schemeClr val="tx2"/>
                </a:solidFill>
              </a:rPr>
              <a:t>ł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pl-PL" dirty="0"/>
              <a:t>otencjał 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Metoda</a:t>
            </a:r>
            <a:endParaRPr lang="en-US" dirty="0" smtClean="0"/>
          </a:p>
          <a:p>
            <a:pPr lvl="1"/>
            <a:r>
              <a:rPr lang="en-US" dirty="0" err="1" smtClean="0"/>
              <a:t>Wsp</a:t>
            </a:r>
            <a:r>
              <a:rPr lang="pl-PL" dirty="0" smtClean="0"/>
              <a:t>ół</a:t>
            </a:r>
            <a:r>
              <a:rPr lang="en-US" dirty="0" err="1" smtClean="0"/>
              <a:t>czynnik</a:t>
            </a:r>
            <a:r>
              <a:rPr lang="en-US" dirty="0" smtClean="0"/>
              <a:t>: </a:t>
            </a:r>
            <a:r>
              <a:rPr lang="en-US" dirty="0" smtClean="0"/>
              <a:t>“Jobs-Employed Residents Ratio (JER)”</a:t>
            </a:r>
            <a:endParaRPr lang="en-US" dirty="0" smtClean="0"/>
          </a:p>
          <a:p>
            <a:pPr lvl="2"/>
            <a:r>
              <a:rPr lang="en-US" dirty="0" err="1" smtClean="0"/>
              <a:t>liczba</a:t>
            </a:r>
            <a:r>
              <a:rPr lang="en-US" dirty="0" smtClean="0"/>
              <a:t> </a:t>
            </a:r>
            <a:r>
              <a:rPr lang="en-US" dirty="0" err="1" smtClean="0"/>
              <a:t>miejsca</a:t>
            </a:r>
            <a:r>
              <a:rPr lang="en-US" dirty="0" smtClean="0"/>
              <a:t> </a:t>
            </a:r>
            <a:r>
              <a:rPr lang="en-US" dirty="0" err="1" smtClean="0"/>
              <a:t>pracownik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/ </a:t>
            </a:r>
            <a:r>
              <a:rPr lang="en-US" dirty="0" err="1" smtClean="0"/>
              <a:t>liczba</a:t>
            </a:r>
            <a:r>
              <a:rPr lang="en-US" dirty="0" smtClean="0"/>
              <a:t> </a:t>
            </a:r>
            <a:r>
              <a:rPr lang="en-US" dirty="0" err="1" smtClean="0"/>
              <a:t>miejsc</a:t>
            </a:r>
            <a:r>
              <a:rPr lang="en-US" dirty="0" smtClean="0"/>
              <a:t> </a:t>
            </a:r>
            <a:r>
              <a:rPr lang="en-US" dirty="0" err="1" smtClean="0"/>
              <a:t>mieszkanc</a:t>
            </a:r>
            <a:r>
              <a:rPr lang="pl-PL" dirty="0"/>
              <a:t>ó</a:t>
            </a:r>
            <a:r>
              <a:rPr lang="en-US" dirty="0" smtClean="0"/>
              <a:t>w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407218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37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pl-PL" dirty="0"/>
              <a:t>otencjał 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Metoda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baseline="30000" dirty="0" smtClean="0"/>
              <a:t>min</a:t>
            </a:r>
            <a:r>
              <a:rPr lang="en-US" dirty="0" smtClean="0"/>
              <a:t> – </a:t>
            </a:r>
            <a:r>
              <a:rPr lang="en-US" dirty="0" err="1"/>
              <a:t>średnia</a:t>
            </a:r>
            <a:r>
              <a:rPr lang="en-US" dirty="0"/>
              <a:t>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 smtClean="0"/>
              <a:t>odleg</a:t>
            </a:r>
            <a:r>
              <a:rPr lang="pl-PL" dirty="0" smtClean="0"/>
              <a:t>ł</a:t>
            </a:r>
            <a:r>
              <a:rPr lang="en-US" dirty="0" err="1" smtClean="0"/>
              <a:t>ość</a:t>
            </a:r>
            <a:r>
              <a:rPr lang="en-US" dirty="0" smtClean="0"/>
              <a:t> </a:t>
            </a:r>
            <a:r>
              <a:rPr lang="en-US" dirty="0" err="1" smtClean="0"/>
              <a:t>dojazd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407218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86918"/>
            <a:ext cx="2667000" cy="241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5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pl-PL" dirty="0"/>
              <a:t>otencjał 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Metoda</a:t>
            </a:r>
            <a:endParaRPr lang="en-US" dirty="0" smtClean="0"/>
          </a:p>
          <a:p>
            <a:pPr lvl="1"/>
            <a:r>
              <a:rPr lang="en-US" i="1" dirty="0" smtClean="0"/>
              <a:t>T</a:t>
            </a:r>
            <a:r>
              <a:rPr lang="en-US" i="1" baseline="30000" dirty="0" smtClean="0"/>
              <a:t>min</a:t>
            </a:r>
            <a:r>
              <a:rPr lang="en-US" dirty="0" smtClean="0"/>
              <a:t> – </a:t>
            </a:r>
            <a:r>
              <a:rPr lang="en-US" dirty="0" err="1"/>
              <a:t>średnia</a:t>
            </a:r>
            <a:r>
              <a:rPr lang="en-US" dirty="0"/>
              <a:t> </a:t>
            </a: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odleg</a:t>
            </a:r>
            <a:r>
              <a:rPr lang="pl-PL" dirty="0"/>
              <a:t>ł</a:t>
            </a:r>
            <a:r>
              <a:rPr lang="en-US" dirty="0" err="1"/>
              <a:t>ość</a:t>
            </a:r>
            <a:r>
              <a:rPr lang="en-US" dirty="0"/>
              <a:t> </a:t>
            </a:r>
            <a:r>
              <a:rPr lang="en-US" dirty="0" err="1"/>
              <a:t>dojazd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endParaRPr lang="en-US" dirty="0" smtClean="0"/>
          </a:p>
          <a:p>
            <a:r>
              <a:rPr lang="en-US" dirty="0" err="1" smtClean="0"/>
              <a:t>Zaleta</a:t>
            </a:r>
            <a:endParaRPr lang="en-US" dirty="0" smtClean="0"/>
          </a:p>
          <a:p>
            <a:pPr lvl="1"/>
            <a:r>
              <a:rPr lang="en-US" dirty="0" err="1" smtClean="0"/>
              <a:t>Ogólnomiejski</a:t>
            </a:r>
            <a:r>
              <a:rPr lang="en-US" dirty="0" smtClean="0"/>
              <a:t> </a:t>
            </a:r>
            <a:r>
              <a:rPr lang="en-US" dirty="0" err="1" smtClean="0"/>
              <a:t>zasięg</a:t>
            </a:r>
            <a:endParaRPr lang="en-US" dirty="0" smtClean="0"/>
          </a:p>
          <a:p>
            <a:r>
              <a:rPr lang="en-US" dirty="0" smtClean="0"/>
              <a:t>Wada</a:t>
            </a:r>
          </a:p>
          <a:p>
            <a:pPr lvl="1"/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86918"/>
            <a:ext cx="2667000" cy="241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4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pl-PL" dirty="0"/>
              <a:t>otencjał krótszych</a:t>
            </a:r>
            <a:r>
              <a:rPr lang="en-US" dirty="0"/>
              <a:t> </a:t>
            </a:r>
            <a:r>
              <a:rPr lang="pl-PL" dirty="0"/>
              <a:t>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Metoda</a:t>
            </a:r>
            <a:endParaRPr lang="en-US" dirty="0" smtClean="0"/>
          </a:p>
          <a:p>
            <a:pPr lvl="1"/>
            <a:r>
              <a:rPr lang="en-US" i="1" dirty="0" err="1" smtClean="0"/>
              <a:t>T</a:t>
            </a:r>
            <a:r>
              <a:rPr lang="en-US" i="1" baseline="30000" dirty="0" err="1" smtClean="0"/>
              <a:t>prop</a:t>
            </a:r>
            <a:r>
              <a:rPr lang="en-US" dirty="0" smtClean="0"/>
              <a:t> – </a:t>
            </a:r>
            <a:r>
              <a:rPr lang="en-US" dirty="0" err="1"/>
              <a:t>ś</a:t>
            </a:r>
            <a:r>
              <a:rPr lang="en-US" dirty="0" err="1" smtClean="0"/>
              <a:t>rednia</a:t>
            </a:r>
            <a:r>
              <a:rPr lang="en-US" dirty="0" smtClean="0"/>
              <a:t> </a:t>
            </a:r>
            <a:r>
              <a:rPr lang="en-US" dirty="0" err="1" smtClean="0"/>
              <a:t>proporcjonalna</a:t>
            </a:r>
            <a:r>
              <a:rPr lang="en-US" dirty="0" smtClean="0"/>
              <a:t> </a:t>
            </a:r>
            <a:r>
              <a:rPr lang="en-US" dirty="0" err="1"/>
              <a:t>odleg</a:t>
            </a:r>
            <a:r>
              <a:rPr lang="pl-PL" dirty="0"/>
              <a:t>ł</a:t>
            </a:r>
            <a:r>
              <a:rPr lang="en-US" dirty="0" err="1"/>
              <a:t>ość</a:t>
            </a:r>
            <a:r>
              <a:rPr lang="en-US" dirty="0"/>
              <a:t> </a:t>
            </a:r>
            <a:r>
              <a:rPr lang="en-US" dirty="0" err="1"/>
              <a:t>dojazd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407218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32" y="3783647"/>
            <a:ext cx="2606040" cy="720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03737"/>
            <a:ext cx="2743200" cy="84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23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Proponowana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pomiaru</a:t>
            </a:r>
            <a:r>
              <a:rPr lang="en-US" dirty="0"/>
              <a:t> p</a:t>
            </a:r>
            <a:r>
              <a:rPr lang="pl-PL" dirty="0"/>
              <a:t>otencjału krótszych dojazdów do pracy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Nowa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endParaRPr lang="en-US" dirty="0" smtClean="0"/>
          </a:p>
          <a:p>
            <a:pPr lvl="1"/>
            <a:r>
              <a:rPr lang="en-US" i="1" dirty="0" err="1" smtClean="0"/>
              <a:t>T</a:t>
            </a:r>
            <a:r>
              <a:rPr lang="en-US" i="1" baseline="30000" dirty="0" err="1" smtClean="0"/>
              <a:t>prop</a:t>
            </a:r>
            <a:r>
              <a:rPr lang="en-US" dirty="0" smtClean="0"/>
              <a:t> – </a:t>
            </a:r>
            <a:r>
              <a:rPr lang="en-US" i="1" dirty="0"/>
              <a:t>T</a:t>
            </a:r>
            <a:r>
              <a:rPr lang="en-US" i="1" baseline="30000" dirty="0"/>
              <a:t>min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407218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2667000"/>
            <a:ext cx="34499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Większy</a:t>
            </a:r>
            <a:r>
              <a:rPr lang="en-US" dirty="0" smtClean="0"/>
              <a:t> </a:t>
            </a:r>
            <a:r>
              <a:rPr lang="en-US" dirty="0" err="1"/>
              <a:t>potencja</a:t>
            </a:r>
            <a:r>
              <a:rPr lang="pl-PL" dirty="0"/>
              <a:t>ł </a:t>
            </a:r>
            <a:r>
              <a:rPr lang="en-US" dirty="0" err="1" smtClean="0"/>
              <a:t>redukcji</a:t>
            </a:r>
            <a:endParaRPr lang="en-US" dirty="0"/>
          </a:p>
          <a:p>
            <a:r>
              <a:rPr lang="en-US" dirty="0" err="1" smtClean="0"/>
              <a:t>dojazd</a:t>
            </a:r>
            <a:r>
              <a:rPr lang="pl-PL" dirty="0"/>
              <a:t>ó</a:t>
            </a:r>
            <a:r>
              <a:rPr lang="en-US" dirty="0" smtClean="0"/>
              <a:t>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Mniejsza</a:t>
            </a:r>
            <a:r>
              <a:rPr lang="en-US" dirty="0" smtClean="0"/>
              <a:t> </a:t>
            </a:r>
            <a:r>
              <a:rPr lang="en-US" dirty="0" err="1" smtClean="0"/>
              <a:t>różnica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i="1" baseline="30000" dirty="0" err="1"/>
              <a:t>prop</a:t>
            </a:r>
            <a:r>
              <a:rPr lang="en-US" dirty="0"/>
              <a:t> – </a:t>
            </a:r>
            <a:r>
              <a:rPr lang="en-US" i="1" dirty="0"/>
              <a:t>T</a:t>
            </a:r>
            <a:r>
              <a:rPr lang="en-US" i="1" baseline="30000" dirty="0"/>
              <a:t>min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Niska</a:t>
            </a:r>
            <a:r>
              <a:rPr lang="en-US" dirty="0" smtClean="0"/>
              <a:t> </a:t>
            </a:r>
            <a:r>
              <a:rPr lang="en-US" dirty="0" err="1" smtClean="0"/>
              <a:t>wartość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i="1" baseline="30000" dirty="0" err="1" smtClean="0"/>
              <a:t>prop</a:t>
            </a:r>
            <a:r>
              <a:rPr lang="en-US" dirty="0" smtClean="0"/>
              <a:t> </a:t>
            </a:r>
            <a:r>
              <a:rPr lang="en-US" dirty="0" err="1" smtClean="0"/>
              <a:t>oraz</a:t>
            </a:r>
            <a:r>
              <a:rPr lang="en-US" dirty="0" smtClean="0"/>
              <a:t> </a:t>
            </a:r>
            <a:r>
              <a:rPr lang="en-US" i="1" dirty="0"/>
              <a:t>T</a:t>
            </a:r>
            <a:r>
              <a:rPr lang="en-US" i="1" baseline="30000" dirty="0"/>
              <a:t>min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01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przestrzenna</a:t>
            </a:r>
            <a:r>
              <a:rPr lang="en-US" dirty="0"/>
              <a:t> a </a:t>
            </a:r>
            <a:r>
              <a:rPr lang="en-US" dirty="0" err="1" smtClean="0"/>
              <a:t>potencja</a:t>
            </a:r>
            <a:r>
              <a:rPr lang="pl-PL" dirty="0"/>
              <a:t>ł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1"/>
            <a:ext cx="7315200" cy="4480560"/>
          </a:xfrm>
        </p:spPr>
        <p:txBody>
          <a:bodyPr/>
          <a:lstStyle/>
          <a:p>
            <a:r>
              <a:rPr lang="en-US" dirty="0" err="1" smtClean="0"/>
              <a:t>Jaka</a:t>
            </a:r>
            <a:r>
              <a:rPr lang="en-US" dirty="0" smtClean="0"/>
              <a:t> jest </a:t>
            </a:r>
            <a:r>
              <a:rPr lang="en-US" dirty="0" err="1" smtClean="0"/>
              <a:t>wsp</a:t>
            </a:r>
            <a:r>
              <a:rPr lang="pl-PL" dirty="0" smtClean="0"/>
              <a:t>ó</a:t>
            </a:r>
            <a:r>
              <a:rPr lang="en-US" dirty="0" err="1" smtClean="0"/>
              <a:t>ł</a:t>
            </a:r>
            <a:r>
              <a:rPr lang="en-US" dirty="0" err="1" smtClean="0"/>
              <a:t>zależność</a:t>
            </a:r>
            <a:r>
              <a:rPr lang="en-US" dirty="0" smtClean="0"/>
              <a:t> </a:t>
            </a:r>
            <a:r>
              <a:rPr lang="en-US" dirty="0" err="1" smtClean="0"/>
              <a:t>między</a:t>
            </a:r>
            <a:r>
              <a:rPr lang="en-US" dirty="0" smtClean="0"/>
              <a:t> </a:t>
            </a:r>
            <a:r>
              <a:rPr lang="en-US" dirty="0" err="1" smtClean="0"/>
              <a:t>rozkładem</a:t>
            </a:r>
            <a:r>
              <a:rPr lang="en-US" dirty="0" smtClean="0"/>
              <a:t> </a:t>
            </a:r>
            <a:r>
              <a:rPr lang="en-US" dirty="0" err="1" smtClean="0"/>
              <a:t>przestrzennym</a:t>
            </a:r>
            <a:r>
              <a:rPr lang="en-US" dirty="0" smtClean="0"/>
              <a:t> </a:t>
            </a:r>
            <a:r>
              <a:rPr lang="en-US" dirty="0" err="1" smtClean="0"/>
              <a:t>miejsc</a:t>
            </a:r>
            <a:r>
              <a:rPr lang="en-US" dirty="0" smtClean="0"/>
              <a:t> </a:t>
            </a:r>
            <a:r>
              <a:rPr lang="en-US" dirty="0" err="1" smtClean="0"/>
              <a:t>zamieszkania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pracy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potencja</a:t>
            </a:r>
            <a:r>
              <a:rPr lang="pl-PL" dirty="0" smtClean="0"/>
              <a:t>ł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redukcji</a:t>
            </a:r>
            <a:r>
              <a:rPr lang="en-US" dirty="0"/>
              <a:t> </a:t>
            </a:r>
            <a:r>
              <a:rPr lang="pl-PL" dirty="0"/>
              <a:t>dojazdów </a:t>
            </a:r>
            <a:r>
              <a:rPr lang="en-US" dirty="0" smtClean="0"/>
              <a:t>do </a:t>
            </a:r>
            <a:r>
              <a:rPr lang="en-US" dirty="0" err="1" smtClean="0"/>
              <a:t>pracy</a:t>
            </a:r>
            <a:r>
              <a:rPr lang="en-US" dirty="0" smtClean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" y="3595670"/>
            <a:ext cx="2940485" cy="326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191" y="3581400"/>
            <a:ext cx="2869809" cy="32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93592"/>
            <a:ext cx="2780792" cy="32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59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1154</TotalTime>
  <Words>401</Words>
  <Application>Microsoft Office PowerPoint</Application>
  <PresentationFormat>On-screen Show (4:3)</PresentationFormat>
  <Paragraphs>66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Wpływ miejskiej struktury przestrzennej na potencjał krótszych dojazdów do pracy   </vt:lpstr>
      <vt:lpstr>Plan wystąpienia</vt:lpstr>
      <vt:lpstr>Potencjał krótszych dojazdów do pracy</vt:lpstr>
      <vt:lpstr>Potencjał krótszych dojazdów do pracy</vt:lpstr>
      <vt:lpstr>Potencjał krótszych dojazdów do pracy</vt:lpstr>
      <vt:lpstr>Potencjał krótszych dojazdów do pracy</vt:lpstr>
      <vt:lpstr>Potencjał krótszych dojazdów do pracy</vt:lpstr>
      <vt:lpstr>Proponowana metoda pomiaru potencjału krótszych dojazdów do pracy</vt:lpstr>
      <vt:lpstr>Struktura przestrzenna a potencjał redukcji dojazdów </vt:lpstr>
      <vt:lpstr>Struktura przestrzenna a potencjał redukcji dojazdów </vt:lpstr>
      <vt:lpstr>Struktura przestrzenna a potencjał redukcji dojazdów </vt:lpstr>
      <vt:lpstr>Struktura przestrzenna a potencjał redukcji dojazdów </vt:lpstr>
      <vt:lpstr>Wyniki</vt:lpstr>
      <vt:lpstr>Wyniki – Zmienna dyspersja</vt:lpstr>
      <vt:lpstr>Ocena wyników i metody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Wpływ miejskiej struktury przestrzennej na potencjał krótszych dojazdów do pracy   </dc:title>
  <dc:creator>geoikgooner</dc:creator>
  <cp:lastModifiedBy>geoikgooner</cp:lastModifiedBy>
  <cp:revision>74</cp:revision>
  <dcterms:created xsi:type="dcterms:W3CDTF">2012-12-11T12:16:36Z</dcterms:created>
  <dcterms:modified xsi:type="dcterms:W3CDTF">2012-12-16T13:30:31Z</dcterms:modified>
</cp:coreProperties>
</file>