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72" r:id="rId11"/>
    <p:sldId id="267" r:id="rId12"/>
    <p:sldId id="268" r:id="rId13"/>
    <p:sldId id="269" r:id="rId14"/>
    <p:sldId id="271" r:id="rId15"/>
    <p:sldId id="273" r:id="rId16"/>
    <p:sldId id="274" r:id="rId17"/>
    <p:sldId id="270" r:id="rId18"/>
    <p:sldId id="26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!!DOKTORAT\Baza%20danych%20(w&#322;asna)%20wzkm,%20koszty%20itd\Dr_10.03.2012_2pop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!!DOKTORAT\Baza%20danych%20(w&#322;asna)%20wzkm,%20koszty%20itd\Dr_10.03.2012_2pop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!!DOKTORAT\Baza%20danych%20(w&#322;asna)%20wzkm,%20koszty%20itd\Dr_10.03.2012_2pop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Tychy</c:v>
                </c:pt>
              </c:strCache>
            </c:strRef>
          </c:tx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Arkusz1!$B$2:$B$16</c:f>
              <c:numCache>
                <c:formatCode>#,##0\ _z_ł</c:formatCode>
                <c:ptCount val="15"/>
                <c:pt idx="0">
                  <c:v>930000</c:v>
                </c:pt>
                <c:pt idx="1">
                  <c:v>940000</c:v>
                </c:pt>
                <c:pt idx="2">
                  <c:v>1000000</c:v>
                </c:pt>
                <c:pt idx="3">
                  <c:v>1000000</c:v>
                </c:pt>
                <c:pt idx="4">
                  <c:v>1100000</c:v>
                </c:pt>
                <c:pt idx="5">
                  <c:v>900000</c:v>
                </c:pt>
                <c:pt idx="6">
                  <c:v>923000</c:v>
                </c:pt>
                <c:pt idx="7">
                  <c:v>802000</c:v>
                </c:pt>
                <c:pt idx="8">
                  <c:v>1040000</c:v>
                </c:pt>
                <c:pt idx="9">
                  <c:v>1111000</c:v>
                </c:pt>
                <c:pt idx="10">
                  <c:v>1175000</c:v>
                </c:pt>
                <c:pt idx="11">
                  <c:v>1191000</c:v>
                </c:pt>
                <c:pt idx="12">
                  <c:v>1232000</c:v>
                </c:pt>
                <c:pt idx="13">
                  <c:v>1230000</c:v>
                </c:pt>
                <c:pt idx="14">
                  <c:v>1240000</c:v>
                </c:pt>
              </c:numCache>
            </c:numRef>
          </c:val>
        </c:ser>
        <c:ser>
          <c:idx val="1"/>
          <c:order val="1"/>
          <c:tx>
            <c:strRef>
              <c:f>Arkusz1!$E$1</c:f>
              <c:strCache>
                <c:ptCount val="1"/>
                <c:pt idx="0">
                  <c:v>Gdynia</c:v>
                </c:pt>
              </c:strCache>
            </c:strRef>
          </c:tx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Arkusz1!$E$2:$E$16</c:f>
              <c:numCache>
                <c:formatCode>#,##0\ _z_ł</c:formatCode>
                <c:ptCount val="15"/>
                <c:pt idx="0">
                  <c:v>3000000</c:v>
                </c:pt>
                <c:pt idx="1">
                  <c:v>3000000</c:v>
                </c:pt>
                <c:pt idx="2">
                  <c:v>3416000</c:v>
                </c:pt>
                <c:pt idx="3">
                  <c:v>3400000</c:v>
                </c:pt>
                <c:pt idx="4">
                  <c:v>3370000</c:v>
                </c:pt>
                <c:pt idx="5">
                  <c:v>3132000</c:v>
                </c:pt>
                <c:pt idx="6">
                  <c:v>3200000</c:v>
                </c:pt>
                <c:pt idx="7">
                  <c:v>3280000</c:v>
                </c:pt>
                <c:pt idx="8">
                  <c:v>4127000</c:v>
                </c:pt>
                <c:pt idx="9">
                  <c:v>4167000</c:v>
                </c:pt>
                <c:pt idx="10">
                  <c:v>4122000</c:v>
                </c:pt>
                <c:pt idx="11">
                  <c:v>4099000</c:v>
                </c:pt>
                <c:pt idx="12">
                  <c:v>4072000</c:v>
                </c:pt>
                <c:pt idx="13">
                  <c:v>4078000</c:v>
                </c:pt>
                <c:pt idx="14">
                  <c:v>4097000</c:v>
                </c:pt>
              </c:numCache>
            </c:numRef>
          </c:val>
        </c:ser>
        <c:ser>
          <c:idx val="2"/>
          <c:order val="2"/>
          <c:tx>
            <c:strRef>
              <c:f>Arkusz1!$H$1</c:f>
              <c:strCache>
                <c:ptCount val="1"/>
                <c:pt idx="0">
                  <c:v>Lublin</c:v>
                </c:pt>
              </c:strCache>
            </c:strRef>
          </c:tx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Arkusz1!$H$2:$H$16</c:f>
              <c:numCache>
                <c:formatCode>#,##0\ _z_ł</c:formatCode>
                <c:ptCount val="15"/>
                <c:pt idx="0">
                  <c:v>3980000</c:v>
                </c:pt>
                <c:pt idx="1">
                  <c:v>3940000</c:v>
                </c:pt>
                <c:pt idx="2">
                  <c:v>4030000</c:v>
                </c:pt>
                <c:pt idx="3">
                  <c:v>4090000</c:v>
                </c:pt>
                <c:pt idx="4">
                  <c:v>4140000</c:v>
                </c:pt>
                <c:pt idx="5">
                  <c:v>4100000</c:v>
                </c:pt>
                <c:pt idx="6">
                  <c:v>4050000</c:v>
                </c:pt>
                <c:pt idx="7">
                  <c:v>3839000</c:v>
                </c:pt>
                <c:pt idx="8">
                  <c:v>3760000</c:v>
                </c:pt>
                <c:pt idx="9">
                  <c:v>3636000</c:v>
                </c:pt>
                <c:pt idx="10">
                  <c:v>3640000</c:v>
                </c:pt>
                <c:pt idx="11">
                  <c:v>3500000</c:v>
                </c:pt>
                <c:pt idx="12">
                  <c:v>3546000</c:v>
                </c:pt>
                <c:pt idx="13">
                  <c:v>3457000</c:v>
                </c:pt>
                <c:pt idx="14">
                  <c:v>2798000</c:v>
                </c:pt>
              </c:numCache>
            </c:numRef>
          </c:val>
        </c:ser>
        <c:marker val="1"/>
        <c:axId val="74946816"/>
        <c:axId val="75000448"/>
      </c:lineChart>
      <c:catAx>
        <c:axId val="74946816"/>
        <c:scaling>
          <c:orientation val="minMax"/>
        </c:scaling>
        <c:axPos val="b"/>
        <c:numFmt formatCode="General" sourceLinked="1"/>
        <c:tickLblPos val="nextTo"/>
        <c:crossAx val="75000448"/>
        <c:crosses val="autoZero"/>
        <c:auto val="1"/>
        <c:lblAlgn val="ctr"/>
        <c:lblOffset val="100"/>
      </c:catAx>
      <c:valAx>
        <c:axId val="75000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Liczba wozokilometrów/rok</a:t>
                </a:r>
              </a:p>
            </c:rich>
          </c:tx>
          <c:layout/>
        </c:title>
        <c:numFmt formatCode="#,##0\ _z_ł" sourceLinked="1"/>
        <c:tickLblPos val="nextTo"/>
        <c:crossAx val="74946816"/>
        <c:crosses val="autoZero"/>
        <c:crossBetween val="between"/>
      </c:valAx>
    </c:plotArea>
    <c:legend>
      <c:legendPos val="b"/>
      <c:layout/>
    </c:legend>
    <c:plotVisOnly val="1"/>
  </c:chart>
  <c:spPr>
    <a:solidFill>
      <a:schemeClr val="bg1"/>
    </a:solidFill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Tychy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23</c:v>
                </c:pt>
                <c:pt idx="4">
                  <c:v>24</c:v>
                </c:pt>
                <c:pt idx="5">
                  <c:v>22</c:v>
                </c:pt>
                <c:pt idx="6">
                  <c:v>19</c:v>
                </c:pt>
                <c:pt idx="7">
                  <c:v>19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23</c:v>
                </c:pt>
                <c:pt idx="12">
                  <c:v>21</c:v>
                </c:pt>
                <c:pt idx="13">
                  <c:v>21</c:v>
                </c:pt>
                <c:pt idx="14">
                  <c:v>22</c:v>
                </c:pt>
              </c:numCache>
            </c:numRef>
          </c:val>
        </c:ser>
        <c:ser>
          <c:idx val="1"/>
          <c:order val="1"/>
          <c:tx>
            <c:strRef>
              <c:f>Arkusz1!$E$1</c:f>
              <c:strCache>
                <c:ptCount val="1"/>
                <c:pt idx="0">
                  <c:v>Gdynia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Arkusz1!$F$2:$F$16</c:f>
              <c:numCache>
                <c:formatCode>General</c:formatCode>
                <c:ptCount val="15"/>
                <c:pt idx="0">
                  <c:v>76</c:v>
                </c:pt>
                <c:pt idx="1">
                  <c:v>76</c:v>
                </c:pt>
                <c:pt idx="2">
                  <c:v>75</c:v>
                </c:pt>
                <c:pt idx="3">
                  <c:v>73</c:v>
                </c:pt>
                <c:pt idx="4">
                  <c:v>80</c:v>
                </c:pt>
                <c:pt idx="5">
                  <c:v>77</c:v>
                </c:pt>
                <c:pt idx="6">
                  <c:v>77</c:v>
                </c:pt>
                <c:pt idx="7">
                  <c:v>77</c:v>
                </c:pt>
                <c:pt idx="8">
                  <c:v>78</c:v>
                </c:pt>
                <c:pt idx="9">
                  <c:v>78</c:v>
                </c:pt>
                <c:pt idx="10">
                  <c:v>79</c:v>
                </c:pt>
                <c:pt idx="11">
                  <c:v>79</c:v>
                </c:pt>
                <c:pt idx="12">
                  <c:v>79</c:v>
                </c:pt>
                <c:pt idx="13">
                  <c:v>80</c:v>
                </c:pt>
                <c:pt idx="14">
                  <c:v>76</c:v>
                </c:pt>
              </c:numCache>
            </c:numRef>
          </c:val>
        </c:ser>
        <c:ser>
          <c:idx val="2"/>
          <c:order val="2"/>
          <c:tx>
            <c:strRef>
              <c:f>Arkusz1!$H$1</c:f>
              <c:strCache>
                <c:ptCount val="1"/>
                <c:pt idx="0">
                  <c:v>Lublin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Arkusz1!$I$2:$I$16</c:f>
              <c:numCache>
                <c:formatCode>General</c:formatCode>
                <c:ptCount val="15"/>
                <c:pt idx="0">
                  <c:v>61</c:v>
                </c:pt>
                <c:pt idx="1">
                  <c:v>64</c:v>
                </c:pt>
                <c:pt idx="2">
                  <c:v>66</c:v>
                </c:pt>
                <c:pt idx="3">
                  <c:v>64</c:v>
                </c:pt>
                <c:pt idx="4">
                  <c:v>60</c:v>
                </c:pt>
                <c:pt idx="5">
                  <c:v>55</c:v>
                </c:pt>
                <c:pt idx="6">
                  <c:v>54</c:v>
                </c:pt>
                <c:pt idx="7">
                  <c:v>56</c:v>
                </c:pt>
                <c:pt idx="8">
                  <c:v>52</c:v>
                </c:pt>
                <c:pt idx="9">
                  <c:v>48</c:v>
                </c:pt>
                <c:pt idx="10">
                  <c:v>48</c:v>
                </c:pt>
                <c:pt idx="11">
                  <c:v>47</c:v>
                </c:pt>
                <c:pt idx="12">
                  <c:v>48</c:v>
                </c:pt>
                <c:pt idx="13">
                  <c:v>47</c:v>
                </c:pt>
                <c:pt idx="14">
                  <c:v>39</c:v>
                </c:pt>
              </c:numCache>
            </c:numRef>
          </c:val>
        </c:ser>
        <c:axId val="117832320"/>
        <c:axId val="131075456"/>
      </c:barChart>
      <c:catAx>
        <c:axId val="117832320"/>
        <c:scaling>
          <c:orientation val="minMax"/>
        </c:scaling>
        <c:axPos val="b"/>
        <c:numFmt formatCode="General" sourceLinked="1"/>
        <c:tickLblPos val="nextTo"/>
        <c:crossAx val="131075456"/>
        <c:crosses val="autoZero"/>
        <c:auto val="1"/>
        <c:lblAlgn val="ctr"/>
        <c:lblOffset val="100"/>
      </c:catAx>
      <c:valAx>
        <c:axId val="131075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Średnia</a:t>
                </a:r>
                <a:r>
                  <a:rPr lang="pl-PL" baseline="0"/>
                  <a:t> liczba trolejbusów</a:t>
                </a:r>
                <a:endParaRPr lang="pl-PL"/>
              </a:p>
            </c:rich>
          </c:tx>
          <c:layout/>
        </c:title>
        <c:numFmt formatCode="General" sourceLinked="1"/>
        <c:tickLblPos val="nextTo"/>
        <c:crossAx val="117832320"/>
        <c:crosses val="autoZero"/>
        <c:crossBetween val="between"/>
      </c:valAx>
    </c:plotArea>
    <c:legend>
      <c:legendPos val="b"/>
      <c:layout/>
    </c:legend>
    <c:plotVisOnly val="1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Arkusz1!$D$2:$D$16</c:f>
              <c:numCache>
                <c:formatCode>0.0</c:formatCode>
                <c:ptCount val="15"/>
                <c:pt idx="0">
                  <c:v>17.2</c:v>
                </c:pt>
                <c:pt idx="1">
                  <c:v>17.399999999999999</c:v>
                </c:pt>
                <c:pt idx="2">
                  <c:v>16.7</c:v>
                </c:pt>
                <c:pt idx="3">
                  <c:v>16.64</c:v>
                </c:pt>
                <c:pt idx="4">
                  <c:v>16.18</c:v>
                </c:pt>
                <c:pt idx="5">
                  <c:v>15.2</c:v>
                </c:pt>
                <c:pt idx="6">
                  <c:v>15.4</c:v>
                </c:pt>
                <c:pt idx="7">
                  <c:v>15.54</c:v>
                </c:pt>
                <c:pt idx="8">
                  <c:v>16.27</c:v>
                </c:pt>
                <c:pt idx="9">
                  <c:v>16.53</c:v>
                </c:pt>
                <c:pt idx="10">
                  <c:v>16.39</c:v>
                </c:pt>
                <c:pt idx="11">
                  <c:v>16.559999999999999</c:v>
                </c:pt>
                <c:pt idx="12">
                  <c:v>16.579999999999998</c:v>
                </c:pt>
                <c:pt idx="13">
                  <c:v>16.5</c:v>
                </c:pt>
                <c:pt idx="14">
                  <c:v>16.3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Arkusz1!$G$2:$G$16</c:f>
              <c:numCache>
                <c:formatCode>0.0</c:formatCode>
                <c:ptCount val="15"/>
                <c:pt idx="0">
                  <c:v>15.9</c:v>
                </c:pt>
                <c:pt idx="1">
                  <c:v>15.6</c:v>
                </c:pt>
                <c:pt idx="2">
                  <c:v>15.1</c:v>
                </c:pt>
                <c:pt idx="3">
                  <c:v>13.99</c:v>
                </c:pt>
                <c:pt idx="4">
                  <c:v>12.79</c:v>
                </c:pt>
                <c:pt idx="5">
                  <c:v>12.12</c:v>
                </c:pt>
                <c:pt idx="6">
                  <c:v>12.1</c:v>
                </c:pt>
                <c:pt idx="7">
                  <c:v>12.5</c:v>
                </c:pt>
                <c:pt idx="8">
                  <c:v>12.23</c:v>
                </c:pt>
                <c:pt idx="9">
                  <c:v>12.37</c:v>
                </c:pt>
                <c:pt idx="10">
                  <c:v>12.68</c:v>
                </c:pt>
                <c:pt idx="11">
                  <c:v>12.72</c:v>
                </c:pt>
                <c:pt idx="12">
                  <c:v>11.82</c:v>
                </c:pt>
                <c:pt idx="13">
                  <c:v>12.3</c:v>
                </c:pt>
                <c:pt idx="14">
                  <c:v>12.1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Arkusz1!$J$2:$J$16</c:f>
              <c:numCache>
                <c:formatCode>0.0</c:formatCode>
                <c:ptCount val="15"/>
                <c:pt idx="0">
                  <c:v>14.8</c:v>
                </c:pt>
                <c:pt idx="1">
                  <c:v>14.8</c:v>
                </c:pt>
                <c:pt idx="2">
                  <c:v>14.75</c:v>
                </c:pt>
                <c:pt idx="3">
                  <c:v>14.42</c:v>
                </c:pt>
                <c:pt idx="4">
                  <c:v>14.51</c:v>
                </c:pt>
                <c:pt idx="5">
                  <c:v>15.06</c:v>
                </c:pt>
                <c:pt idx="6">
                  <c:v>15.4</c:v>
                </c:pt>
                <c:pt idx="7">
                  <c:v>14.14</c:v>
                </c:pt>
                <c:pt idx="8">
                  <c:v>14.21</c:v>
                </c:pt>
                <c:pt idx="9">
                  <c:v>14.79</c:v>
                </c:pt>
                <c:pt idx="10">
                  <c:v>13.67</c:v>
                </c:pt>
                <c:pt idx="11">
                  <c:v>13.66</c:v>
                </c:pt>
                <c:pt idx="12">
                  <c:v>13.59</c:v>
                </c:pt>
                <c:pt idx="13">
                  <c:v>13.59</c:v>
                </c:pt>
                <c:pt idx="14">
                  <c:v>13.38</c:v>
                </c:pt>
              </c:numCache>
            </c:numRef>
          </c:val>
        </c:ser>
        <c:marker val="1"/>
        <c:axId val="131114112"/>
        <c:axId val="136567040"/>
      </c:lineChart>
      <c:catAx>
        <c:axId val="131114112"/>
        <c:scaling>
          <c:orientation val="minMax"/>
        </c:scaling>
        <c:axPos val="b"/>
        <c:numFmt formatCode="General" sourceLinked="1"/>
        <c:tickLblPos val="nextTo"/>
        <c:crossAx val="136567040"/>
        <c:crosses val="autoZero"/>
        <c:auto val="1"/>
        <c:lblAlgn val="ctr"/>
        <c:lblOffset val="100"/>
      </c:catAx>
      <c:valAx>
        <c:axId val="136567040"/>
        <c:scaling>
          <c:orientation val="minMax"/>
          <c:min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Średnia</a:t>
                </a:r>
                <a:r>
                  <a:rPr lang="pl-PL" baseline="0"/>
                  <a:t> prędkość eksploatacyjna [km/h]</a:t>
                </a:r>
                <a:endParaRPr lang="pl-PL"/>
              </a:p>
            </c:rich>
          </c:tx>
          <c:layout/>
        </c:title>
        <c:numFmt formatCode="0.0" sourceLinked="1"/>
        <c:tickLblPos val="nextTo"/>
        <c:crossAx val="131114112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A487-ED97-4436-8C4E-58C9CF707457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3EE6-D88A-4371-8EC1-2DA3675ECD8B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55976" y="1700808"/>
            <a:ext cx="4532040" cy="506487"/>
          </a:xfrm>
        </p:spPr>
        <p:txBody>
          <a:bodyPr>
            <a:noAutofit/>
          </a:bodyPr>
          <a:lstStyle/>
          <a:p>
            <a:pPr algn="r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mgr Marcin Połom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Uniwersytet Gdański, Instytut Geografii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Modernizacja komunikacji trolejbusowej w Polsce po akcesji do Unii Europejskiej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az 5" descr="DSC_1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51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LUBLIN </a:t>
            </a:r>
            <a:r>
              <a:rPr lang="pl-PL" sz="2800" b="1" dirty="0" smtClean="0">
                <a:solidFill>
                  <a:srgbClr val="C00000"/>
                </a:solidFill>
              </a:rPr>
              <a:t>projekty europejskie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24744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2004 – 2006: I projekt europejski. Finansowanie w ramach ZPORR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Budowa nowej linii trolejbusowej 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akup 1 nowoczesnego trolejbusu</a:t>
            </a:r>
          </a:p>
          <a:p>
            <a:pPr algn="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Wartość projektu:  7,5 mln zł (dofinansowanie 4,5 mln zł)</a:t>
            </a:r>
          </a:p>
          <a:p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rgbClr val="C00000"/>
                </a:solidFill>
              </a:rPr>
              <a:t>2007 – 2013: II projekt europejski. Finansowanie w ramach RPO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Zakup 30 nowoczesnych trolejbusów bez napędu alternatywnego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Modernizacja układu zasilania (3 istniejące podstacje trakcyjne)</a:t>
            </a:r>
          </a:p>
          <a:p>
            <a:pPr algn="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Wartość projektu: 61 mln zł (dofinansowanie 26 mln zł)</a:t>
            </a:r>
          </a:p>
          <a:p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rgbClr val="C00000"/>
                </a:solidFill>
              </a:rPr>
              <a:t>2007 – 2013: III projekt europejski. Finansowanie w ramach PO RPW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Zakup 70 nowoczesnych trolejbusów z napędem alternatywnym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Modernizacja sieci trakcyjnej (zwiększenie prędkości eksploatacyjnej)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Budowa 34 km nowych odcinków sieci (uruchomienie nowych połączeń)</a:t>
            </a: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Budowa nowych podstacji</a:t>
            </a:r>
          </a:p>
          <a:p>
            <a:pPr algn="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Wartość projektu: 520 mln zł (dofinansowanie 310 mln zł)</a:t>
            </a:r>
          </a:p>
          <a:p>
            <a:pPr algn="r"/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Łączna wartość projektów: 588,5 mln zł (dofinansowanie 340,5 mln zł)</a:t>
            </a:r>
          </a:p>
          <a:p>
            <a:pPr algn="r"/>
            <a:endParaRPr lang="pl-PL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411760" cy="61786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TYCHY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600" b="1" dirty="0" smtClean="0">
                <a:solidFill>
                  <a:srgbClr val="C00000"/>
                </a:solidFill>
              </a:rPr>
              <a:t>liczba tras trolejbusowych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1990: 4 linie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2004: 5 linii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2012: 5 linii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Symbol zastępczy zawartości 5" descr="mpo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762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907704" cy="61786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TYCHY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projekt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europejski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Obraz 7" descr="mpo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022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TYCHY </a:t>
            </a:r>
            <a:r>
              <a:rPr lang="pl-PL" sz="2800" b="1" dirty="0" smtClean="0">
                <a:solidFill>
                  <a:srgbClr val="C00000"/>
                </a:solidFill>
              </a:rPr>
              <a:t>projekt europejski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24744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Tramwaje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Śląskie S.A. jako beneficjent główny wraz z Tyskimi Liniami Trolejbusowymi Sp. z o.o. jako partnerem w projekcie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złożyły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wniosek o dofinansowanie projektu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pt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„Modernizacja infrastruktury tramwajowej i trolejbusowej w Aglomeracji Górnośląskiej wraz z infrastrukturą towarzyszącą”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Program Operacyjny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Infrastruktura i Środowisko. 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2000" dirty="0"/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 zakresie komunikacji trolejbusowej projekt obejmuje swym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zakresem: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pl-PL" sz="2000" b="1" dirty="0" smtClean="0">
                <a:solidFill>
                  <a:srgbClr val="C00000"/>
                </a:solidFill>
              </a:rPr>
              <a:t>zakup </a:t>
            </a:r>
            <a:r>
              <a:rPr lang="pl-PL" sz="2000" b="1" dirty="0">
                <a:solidFill>
                  <a:srgbClr val="C00000"/>
                </a:solidFill>
              </a:rPr>
              <a:t>15 sztuk fabrycznie nowych trolejbusów niskopodłogowych z dodatkowym napędem w postaci baterii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, umożliwiającej zjazd awaryjny w przypadku braku zasilania w sieci trakcyjnej,</a:t>
            </a:r>
          </a:p>
          <a:p>
            <a:pPr lvl="0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pl-PL" sz="2000" b="1" dirty="0" smtClean="0">
                <a:solidFill>
                  <a:srgbClr val="C00000"/>
                </a:solidFill>
              </a:rPr>
              <a:t>modernizacja sieci trakcyjnej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 poprawą estetyki słupów</a:t>
            </a:r>
            <a:endParaRPr lang="pl-PL" sz="2000" b="1" dirty="0">
              <a:solidFill>
                <a:srgbClr val="C00000"/>
              </a:solidFill>
            </a:endParaRPr>
          </a:p>
          <a:p>
            <a:pPr lvl="0">
              <a:buFontTx/>
              <a:buChar char="-"/>
            </a:pP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</a:rPr>
              <a:t>przebudowę 3 głównych skrzyżowań sieciowych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wraz z dobudowaniem nieistniejących relacji skrętnych</a:t>
            </a:r>
          </a:p>
          <a:p>
            <a:pPr lvl="0">
              <a:buFontTx/>
              <a:buChar char="-"/>
            </a:pP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Całkowity koszt inwestycji w zakresie komunikacji trolejbusowej wynosi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rgbClr val="C00000"/>
                </a:solidFill>
              </a:rPr>
              <a:t>ok</a:t>
            </a:r>
            <a:r>
              <a:rPr lang="pl-PL" sz="2000" b="1" dirty="0">
                <a:solidFill>
                  <a:srgbClr val="C00000"/>
                </a:solidFill>
              </a:rPr>
              <a:t>. 50 mln zł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, z czego połowę pokryje budżet miasta Tychy, a drugą połowę Fundusz Spójności.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KORZYŚCI </a:t>
            </a:r>
            <a:r>
              <a:rPr lang="pl-PL" sz="2800" b="1" dirty="0" smtClean="0">
                <a:solidFill>
                  <a:srgbClr val="C00000"/>
                </a:solidFill>
              </a:rPr>
              <a:t>z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wykonanych projektów 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(Gdynia)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2474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Wzrost wielkości pracy eksploatacyjnej komunikacji trolejbusowej </a:t>
            </a:r>
            <a:r>
              <a:rPr lang="pl-PL" sz="2000" b="1" dirty="0" smtClean="0">
                <a:solidFill>
                  <a:srgbClr val="C00000"/>
                </a:solidFill>
              </a:rPr>
              <a:t>z ponad 4 mln </a:t>
            </a:r>
            <a:r>
              <a:rPr lang="pl-PL" sz="2000" b="1" dirty="0" err="1" smtClean="0">
                <a:solidFill>
                  <a:srgbClr val="C00000"/>
                </a:solidFill>
              </a:rPr>
              <a:t>wzkm</a:t>
            </a:r>
            <a:r>
              <a:rPr lang="pl-PL" sz="2000" b="1" dirty="0" smtClean="0">
                <a:solidFill>
                  <a:srgbClr val="C00000"/>
                </a:solidFill>
              </a:rPr>
              <a:t> do prawie 5 mln </a:t>
            </a:r>
            <a:r>
              <a:rPr lang="pl-PL" sz="2000" b="1" dirty="0" err="1" smtClean="0">
                <a:solidFill>
                  <a:srgbClr val="C00000"/>
                </a:solidFill>
              </a:rPr>
              <a:t>wzkm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co przekłada się na wzrost z 22% do prawie 30% całej pracy komunikacji miejskiej w Gdyni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Wzrost średniej prędkości eksploatacyjnej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przez zastosowanie nowoczesnych rozwiązań sieciowych (skrzyżowania) z ok. 12 km/h w 2002 r. do ponad 16 km/h w 2011 r.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Wymiana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prawie </a:t>
            </a:r>
            <a:r>
              <a:rPr lang="pl-PL" sz="2000" b="1" dirty="0" smtClean="0">
                <a:solidFill>
                  <a:srgbClr val="C00000"/>
                </a:solidFill>
              </a:rPr>
              <a:t>50% liczby pojazdów na nowoczesne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, wyeliminowanie pojazdów nieprzyjaznych niepełnosprawnym, wprowadzenie pojazdów energooszczędnych . Wzrost liczby pojazdów z ok. 70 do 85.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Uniezależnienie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komunikacji trolejbusowej </a:t>
            </a:r>
            <a:r>
              <a:rPr lang="pl-PL" sz="2000" b="1" dirty="0" smtClean="0">
                <a:solidFill>
                  <a:srgbClr val="C00000"/>
                </a:solidFill>
              </a:rPr>
              <a:t>od sytuacji drogowych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i zasilania (alternatywne źródła zasilania)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Centralne sterowanie ruchem eliminujące przestoje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Wpływ na </a:t>
            </a:r>
            <a:r>
              <a:rPr lang="pl-PL" sz="2000" b="1" dirty="0" smtClean="0">
                <a:solidFill>
                  <a:srgbClr val="C00000"/>
                </a:solidFill>
              </a:rPr>
              <a:t>zmianę postrzegania komunikacji trolejbusowej jako „zawalidrogi”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 świetle badań preferencji i zachowań komunikacyjnych (prowadzonych przez ZKM w Gdyni w cyklu dwuletnim) </a:t>
            </a:r>
          </a:p>
          <a:p>
            <a:pPr marL="342900" indent="-342900">
              <a:buAutoNum type="arabicPeriod"/>
            </a:pPr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az 5" descr="DSC_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573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KORZYŚCI (Lublin)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24744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Wzrost wielkości pracy eksploatacyjnej komunikacji trolejbusowej </a:t>
            </a:r>
            <a:r>
              <a:rPr lang="pl-PL" sz="2000" b="1" dirty="0" smtClean="0">
                <a:solidFill>
                  <a:srgbClr val="C00000"/>
                </a:solidFill>
              </a:rPr>
              <a:t>z ponad 2,8 mln </a:t>
            </a:r>
            <a:r>
              <a:rPr lang="pl-PL" sz="2000" b="1" dirty="0" err="1" smtClean="0">
                <a:solidFill>
                  <a:srgbClr val="C00000"/>
                </a:solidFill>
              </a:rPr>
              <a:t>wzkm</a:t>
            </a:r>
            <a:r>
              <a:rPr lang="pl-PL" sz="2000" b="1" dirty="0" smtClean="0">
                <a:solidFill>
                  <a:srgbClr val="C00000"/>
                </a:solidFill>
              </a:rPr>
              <a:t> do prawie 5 mln </a:t>
            </a:r>
            <a:r>
              <a:rPr lang="pl-PL" sz="2000" b="1" dirty="0" err="1" smtClean="0">
                <a:solidFill>
                  <a:srgbClr val="C00000"/>
                </a:solidFill>
              </a:rPr>
              <a:t>wzkm</a:t>
            </a:r>
            <a:r>
              <a:rPr lang="pl-PL" sz="2000" b="1" dirty="0" smtClean="0">
                <a:solidFill>
                  <a:srgbClr val="C00000"/>
                </a:solidFill>
              </a:rPr>
              <a:t> w 2014 r.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Wzrost średniej prędkości eksploatacyjnej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przez zastosowanie nowoczesnych rozwiązań sieciowych (skrzyżowania) z ok. 12 km/h w 2010 r. do ponad 16 km/h w 2014 r. (wg założeń)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Wymiana 100% liczby pojazdów na nowoczesne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, wyeliminowanie pojazdów nieprzyjaznych niepełnosprawnym, wprowadzenie pojazdów energooszczędnych . </a:t>
            </a:r>
            <a:r>
              <a:rPr lang="pl-PL" sz="2000" b="1" dirty="0" smtClean="0">
                <a:solidFill>
                  <a:srgbClr val="C00000"/>
                </a:solidFill>
              </a:rPr>
              <a:t>Wzrost liczby pojazdów z ok. 55 do 110.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Uniezależnienie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komunikacji trolejbusowej </a:t>
            </a:r>
            <a:r>
              <a:rPr lang="pl-PL" sz="2000" b="1" dirty="0" smtClean="0">
                <a:solidFill>
                  <a:srgbClr val="C00000"/>
                </a:solidFill>
              </a:rPr>
              <a:t>od sytuacji drogowych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i zasilania (alternatywne źródła zasilania)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Możliwość </a:t>
            </a:r>
            <a:r>
              <a:rPr lang="pl-PL" sz="2000" b="1" dirty="0" smtClean="0">
                <a:solidFill>
                  <a:srgbClr val="C00000"/>
                </a:solidFill>
              </a:rPr>
              <a:t>kreacji nowych linii trolejbusowych dzięki alternatywnym źródłom zasilania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(Krakowskie Przedmieście – brak trakcji = objazdy)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Centralne sterowanie ruchem eliminujące przestoje</a:t>
            </a:r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az 5" descr="59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6279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KORZYŚCI (Tychy)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24744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Gwarancja funkcjonowania komunikacji trolejbusowej w Tychach.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Doprowadzenie </a:t>
            </a:r>
            <a:r>
              <a:rPr lang="pl-PL" sz="2000" b="1" dirty="0" smtClean="0">
                <a:solidFill>
                  <a:srgbClr val="C00000"/>
                </a:solidFill>
              </a:rPr>
              <a:t>trakcji do pętli przed dworcem kolejowym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(węzeł integracyjny)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Wzrost średniej prędkości eksploatacyjnej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przez zastosowanie nowoczesnych rozwiązań sieciowych (skrzyżowania) z ok. 15 km/h w 2010 r. do ponad 17 km/h w 2014 r. (wg założeń)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Wymiana 75% liczby pojazdów na nowoczesne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, wyeliminowanie pojazdów nieprzyjaznych niepełnosprawnym, wprowadzenie pojazdów energooszczędnych . </a:t>
            </a:r>
            <a:r>
              <a:rPr lang="pl-PL" sz="2000" b="1" dirty="0" smtClean="0">
                <a:solidFill>
                  <a:srgbClr val="C00000"/>
                </a:solidFill>
              </a:rPr>
              <a:t>Wzrost liczby pojazdów z ok. 20 do 25.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rgbClr val="C00000"/>
                </a:solidFill>
              </a:rPr>
              <a:t>Uniezależnienie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komunikacji trolejbusowej </a:t>
            </a:r>
            <a:r>
              <a:rPr lang="pl-PL" sz="2000" b="1" dirty="0" smtClean="0">
                <a:solidFill>
                  <a:srgbClr val="C00000"/>
                </a:solidFill>
              </a:rPr>
              <a:t>od sytuacji drogowych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i zasilania (alternatywne źródła zasilania)</a:t>
            </a:r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WNIOSKI </a:t>
            </a:r>
            <a:r>
              <a:rPr lang="pl-PL" sz="2800" b="1" dirty="0" smtClean="0">
                <a:solidFill>
                  <a:srgbClr val="C00000"/>
                </a:solidFill>
              </a:rPr>
              <a:t>z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wykonanych projektów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05273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ZALETY: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pozwalają nadgonić zaległości inwestycyjne z poprzednich lat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możliwiają wymianę taboru na nowoczesny, a więc zmniejszają dysproporcję względem komunikacji autobusowej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poprawiają średnią prędkość komunikacyjną dzięki innowacyjnym rozwiązaniom (nowoczesne urządzenia na skrzyżowaniach, sterowanie ruchem)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większają niezawodność komunikacji trolejbusowej (alternatywne źródła zasilania)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dają szansę utrzymania </a:t>
            </a:r>
            <a:r>
              <a:rPr lang="pl-PL" b="1" dirty="0" err="1" smtClean="0">
                <a:solidFill>
                  <a:schemeClr val="tx2">
                    <a:lumMod val="50000"/>
                  </a:schemeClr>
                </a:solidFill>
              </a:rPr>
              <a:t>nieemisyjnej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, proekologicznej komunikacji w obszarach silnie zurbanizowanych</a:t>
            </a:r>
          </a:p>
          <a:p>
            <a:pPr marL="342900" indent="-342900"/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r>
              <a:rPr lang="pl-PL" b="1" dirty="0" smtClean="0">
                <a:solidFill>
                  <a:srgbClr val="C00000"/>
                </a:solidFill>
              </a:rPr>
              <a:t>WADY: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sposób finansowania obciąża przewoźników/organizatorów na wiele lat przez zaciąganie kredytów na wkłady własne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brak inwestycji wpływających na wzrost znaczenia komunikacji trolejbusowej  w ogólnej pracy przewozowej komunikacji zbiorowej (Gdynia, Tychy)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naczne zakupy taborowe w wieloletniej perspektywie odbiją się na stanie taboru (brak możliwości finansowych na ponowne jednorazowe zakupy wielu pojazdów)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zaledwie pięcioletni okres trwałości majątkowej inwestycji ze środków europejskich nie gwarantuje stabilnej sytuacji (możliwość kasacji po 5 latach)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84368" cy="52562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solidFill>
                  <a:srgbClr val="FFFF00"/>
                </a:solidFill>
              </a:rPr>
              <a:t>Trolejbus na linii autobusowej?</a:t>
            </a:r>
            <a:r>
              <a:rPr lang="pl-PL" sz="3600" b="1" dirty="0" smtClean="0">
                <a:solidFill>
                  <a:srgbClr val="FF0000"/>
                </a:solidFill>
              </a:rPr>
              <a:t/>
            </a:r>
            <a:br>
              <a:rPr lang="pl-PL" sz="3600" b="1" dirty="0" smtClean="0">
                <a:solidFill>
                  <a:srgbClr val="FF0000"/>
                </a:solidFill>
              </a:rPr>
            </a:b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148064" y="5949280"/>
            <a:ext cx="381642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Dziękuję za uwagę!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Zarys sytuacji komunikacji trolejbusowej w Polsce przed przystąpieniem do Unii Europejskiej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Komunikacja trolejbusowa w 4 miastach: </a:t>
            </a:r>
            <a:r>
              <a:rPr lang="pl-PL" sz="2000" b="1" dirty="0" smtClean="0">
                <a:solidFill>
                  <a:srgbClr val="C00000"/>
                </a:solidFill>
              </a:rPr>
              <a:t>Gdynia z Sopotem, Lublin i Tychy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Regres komunikacji trolejbusowej w okresie transformacji gospodarczej, </a:t>
            </a:r>
            <a:r>
              <a:rPr lang="pl-PL" sz="2000" b="1" dirty="0" smtClean="0">
                <a:solidFill>
                  <a:srgbClr val="C00000"/>
                </a:solidFill>
              </a:rPr>
              <a:t>likwidacja sieci w Dębicy (1990), Warszawie (1995), Słupsku (1999)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oraz </a:t>
            </a:r>
            <a:r>
              <a:rPr lang="pl-PL" sz="2000" b="1" dirty="0" smtClean="0">
                <a:solidFill>
                  <a:srgbClr val="C00000"/>
                </a:solidFill>
              </a:rPr>
              <a:t>plany likwidacji w Tychach, Gdyni, wygaszanie w Lublinie. 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Usamorządowienie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organizacji i finansowania komunikacji miejskiej </a:t>
            </a:r>
            <a:r>
              <a:rPr lang="pl-PL" sz="2000" b="1" dirty="0" smtClean="0">
                <a:solidFill>
                  <a:srgbClr val="C00000"/>
                </a:solidFill>
              </a:rPr>
              <a:t>negatywnie wpłynęło na stan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komunikacji trolejbusowej. 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C00000"/>
                </a:solidFill>
              </a:rPr>
              <a:t>Wyższy koszt funkcjonowania komunikacji trolejbusowej względem autobusowej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jako wynik </a:t>
            </a: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nieodoinwestowania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i braku jakiejkolwiek restrukturyzacji. 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C00000"/>
                </a:solidFill>
              </a:rPr>
              <a:t>Gorsze postrzeganie trolejbusów przez pasażerów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jako wynik braku nowoczesnego taboru, mniejszej prędkości komunikacyjnej i wysokiego wskaźnika awaryjności. 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6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Przekształcenia funkcjonalne komunikacji trolejbusowej w Polsce na przełomie XX i XXI w.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8" name="Obraz 97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593181" cy="516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6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Stan komunikacji trolejbusowej w latach 1990-2004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Wykres 5"/>
          <p:cNvGraphicFramePr/>
          <p:nvPr/>
        </p:nvGraphicFramePr>
        <p:xfrm>
          <a:off x="179512" y="908720"/>
          <a:ext cx="432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9512" y="371703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Liczba wozokilometrów w skali rocznej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Wykres 7"/>
          <p:cNvGraphicFramePr/>
          <p:nvPr/>
        </p:nvGraphicFramePr>
        <p:xfrm>
          <a:off x="4716016" y="908720"/>
          <a:ext cx="4139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292080" y="371703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Średnia liczba trolejbusów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179512" y="4149080"/>
          <a:ext cx="4572000" cy="245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788024" y="602128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Średnia prędkość </a:t>
            </a:r>
          </a:p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eksploatacyjna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61786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GDYNIA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liczba tras trolejbusowych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1990: 10 linii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2004: 8 linii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2012: 12 linii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Symbol zastępczy zawartości 5" descr="mp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8626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po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4252" cy="6858000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78698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GDYNIA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projekty europejskie (I)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2004-2006: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Rozwój proekologicznego transportu publicznego w Gdyni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 ramach ZPORR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u="sng" dirty="0">
                <a:solidFill>
                  <a:schemeClr val="tx2">
                    <a:lumMod val="50000"/>
                  </a:schemeClr>
                </a:solidFill>
              </a:rPr>
              <a:t>Przedmiotem projektu </a:t>
            </a:r>
            <a:r>
              <a:rPr lang="pl-PL" sz="2000" b="1" u="sng" dirty="0" smtClean="0">
                <a:solidFill>
                  <a:schemeClr val="tx2">
                    <a:lumMod val="50000"/>
                  </a:schemeClr>
                </a:solidFill>
              </a:rPr>
              <a:t>były: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budowa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nowej zajezdni trolejbusowej w Gdyni,</a:t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budowa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nowych linii trolejbusowych o długości 10,6 km,</a:t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budowa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nowej pętli trolejbusowej w Kaczych Bukach,</a:t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zakup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10 nowych trolejbusów niskopodłogowych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Wartość projektu: 54 mln zł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Dofinansowanie: 50%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547664" y="1124744"/>
            <a:ext cx="50405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67544" y="3284984"/>
            <a:ext cx="1368152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po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4252" cy="6858000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78698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GDYNIA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projekty europejskie (II)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2007-2013: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Rozwój proekologicznego transportu publicznego na Obszarze Metropolitalnym Trójmiasta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 ramach RPO dla woj. pomorskiego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u="sng" dirty="0">
                <a:solidFill>
                  <a:schemeClr val="tx2">
                    <a:lumMod val="50000"/>
                  </a:schemeClr>
                </a:solidFill>
              </a:rPr>
              <a:t>Przedmiotem projektu </a:t>
            </a:r>
            <a:r>
              <a:rPr lang="pl-PL" sz="2000" b="1" u="sng" dirty="0" smtClean="0">
                <a:solidFill>
                  <a:schemeClr val="tx2">
                    <a:lumMod val="50000"/>
                  </a:schemeClr>
                </a:solidFill>
              </a:rPr>
              <a:t>są: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modernizacja układu zasilania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modernizacja linii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trolejbusowych o długości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km,</a:t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- zakup 28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nowych trolejbusów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niskopodłogowych z napędem alternatywnym.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Wartość projektu: 98 mln zł</a:t>
            </a:r>
            <a:b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Dofinansowanie: 70%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 rot="20802643">
            <a:off x="2267744" y="2060848"/>
            <a:ext cx="1512168" cy="36724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627784" cy="61786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LUBLIN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liczba tras trolejbusowych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1990: 12 linii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2004: 7 linii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2012: 8 linii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Symbol zastępczy zawartości 4" descr="mpo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2200" cy="6932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p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192" cy="6912956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627784" cy="61786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LUBLIN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projekty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europejskie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843</Words>
  <Application>Microsoft Office PowerPoint</Application>
  <PresentationFormat>Pokaz na ekranie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mgr Marcin Połom Uniwersytet Gdański, Instytut Geografii</vt:lpstr>
      <vt:lpstr>Zarys sytuacji komunikacji trolejbusowej w Polsce przed przystąpieniem do Unii Europejskiej</vt:lpstr>
      <vt:lpstr>Przekształcenia funkcjonalne komunikacji trolejbusowej w Polsce na przełomie XX i XXI w.</vt:lpstr>
      <vt:lpstr>Stan komunikacji trolejbusowej w latach 1990-2004</vt:lpstr>
      <vt:lpstr>GDYNIA liczba tras trolejbusowych  1990: 10 linii 2004: 8 linii 2012: 12 linii</vt:lpstr>
      <vt:lpstr>GDYNIA projekty europejskie (I)  2004-2006: Rozwój proekologicznego transportu publicznego w Gdyni w ramach ZPORR  Przedmiotem projektu były: - budowa nowej zajezdni trolejbusowej w Gdyni, - budowa nowych linii trolejbusowych o długości 10,6 km, - budowa nowej pętli trolejbusowej w Kaczych Bukach, - zakup 10 nowych trolejbusów niskopodłogowych.  Wartość projektu: 54 mln zł Dofinansowanie: 50%</vt:lpstr>
      <vt:lpstr>GDYNIA projekty europejskie (II)  2007-2013: Rozwój proekologicznego transportu publicznego na Obszarze Metropolitalnym Trójmiasta w ramach RPO dla woj. pomorskiego  Przedmiotem projektu są: - modernizacja układu zasilania - modernizacja linii trolejbusowych o długości 12 km, - zakup 28 nowych trolejbusów niskopodłogowych z napędem alternatywnym.  Wartość projektu: 98 mln zł Dofinansowanie: 70%</vt:lpstr>
      <vt:lpstr>LUBLIN liczba tras trolejbusowych  1990: 12 linii 2004: 7 linii 2012: 8 linii</vt:lpstr>
      <vt:lpstr>LUBLIN projekty europejskie</vt:lpstr>
      <vt:lpstr>LUBLIN projekty europejskie</vt:lpstr>
      <vt:lpstr>TYCHY liczba tras trolejbusowych  1990: 4 linie 2004: 5 linii 2012: 5 linii</vt:lpstr>
      <vt:lpstr>TYCHY projekt europejski </vt:lpstr>
      <vt:lpstr>TYCHY projekt europejski</vt:lpstr>
      <vt:lpstr>KORZYŚCI z wykonanych projektów (Gdynia)</vt:lpstr>
      <vt:lpstr>KORZYŚCI (Lublin)</vt:lpstr>
      <vt:lpstr>KORZYŚCI (Tychy)</vt:lpstr>
      <vt:lpstr>WNIOSKI z wykonanych projektów</vt:lpstr>
      <vt:lpstr>Trolejbus na linii autobusowej?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 Janowski</dc:creator>
  <cp:lastModifiedBy>Jan Janowski</cp:lastModifiedBy>
  <cp:revision>55</cp:revision>
  <dcterms:created xsi:type="dcterms:W3CDTF">2012-12-16T19:48:06Z</dcterms:created>
  <dcterms:modified xsi:type="dcterms:W3CDTF">2012-12-17T06:41:48Z</dcterms:modified>
</cp:coreProperties>
</file>