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99" r:id="rId4"/>
    <p:sldId id="316" r:id="rId5"/>
    <p:sldId id="311" r:id="rId6"/>
    <p:sldId id="289" r:id="rId7"/>
    <p:sldId id="296" r:id="rId8"/>
    <p:sldId id="315" r:id="rId9"/>
    <p:sldId id="297" r:id="rId10"/>
    <p:sldId id="314" r:id="rId11"/>
    <p:sldId id="309" r:id="rId12"/>
    <p:sldId id="298" r:id="rId13"/>
    <p:sldId id="312" r:id="rId14"/>
    <p:sldId id="291" r:id="rId15"/>
    <p:sldId id="292" r:id="rId16"/>
    <p:sldId id="304" r:id="rId17"/>
    <p:sldId id="305" r:id="rId18"/>
    <p:sldId id="306" r:id="rId19"/>
    <p:sldId id="307" r:id="rId20"/>
    <p:sldId id="308" r:id="rId21"/>
    <p:sldId id="293" r:id="rId22"/>
    <p:sldId id="294" r:id="rId23"/>
    <p:sldId id="300" r:id="rId24"/>
    <p:sldId id="301" r:id="rId25"/>
    <p:sldId id="295" r:id="rId26"/>
    <p:sldId id="285" r:id="rId27"/>
    <p:sldId id="288" r:id="rId28"/>
    <p:sldId id="280" r:id="rId29"/>
    <p:sldId id="282" r:id="rId30"/>
    <p:sldId id="281" r:id="rId31"/>
    <p:sldId id="313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1DEE07-60BF-4DCF-9077-9C79A235D70F}" type="doc">
      <dgm:prSet loTypeId="urn:microsoft.com/office/officeart/2005/8/layout/target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890B20FA-0CAD-48AC-B7C2-DEB0E2ACBB28}">
      <dgm:prSet/>
      <dgm:spPr/>
      <dgm:t>
        <a:bodyPr/>
        <a:lstStyle/>
        <a:p>
          <a:pPr rtl="0"/>
          <a:r>
            <a:rPr lang="pl-PL" i="1" dirty="0" smtClean="0"/>
            <a:t>We wszystkich gminach zarejestrowano spadek bezrobocia w 2009 roku względem 2003 roku </a:t>
          </a:r>
          <a:br>
            <a:rPr lang="pl-PL" i="1" dirty="0" smtClean="0"/>
          </a:br>
          <a:r>
            <a:rPr lang="pl-PL" b="1" i="1" dirty="0" smtClean="0"/>
            <a:t>od 6,2% do 13,1%</a:t>
          </a:r>
          <a:endParaRPr lang="pl-PL" b="1" dirty="0"/>
        </a:p>
      </dgm:t>
    </dgm:pt>
    <dgm:pt modelId="{18D1D7E5-35A7-4591-8DBB-064FE5820784}" type="parTrans" cxnId="{1DA34489-34B9-4C9E-BA31-B34767FF6C8F}">
      <dgm:prSet/>
      <dgm:spPr/>
      <dgm:t>
        <a:bodyPr/>
        <a:lstStyle/>
        <a:p>
          <a:endParaRPr lang="pl-PL"/>
        </a:p>
      </dgm:t>
    </dgm:pt>
    <dgm:pt modelId="{3E4795E6-1BB3-4639-90FE-BEE623B3E9C8}" type="sibTrans" cxnId="{1DA34489-34B9-4C9E-BA31-B34767FF6C8F}">
      <dgm:prSet/>
      <dgm:spPr/>
      <dgm:t>
        <a:bodyPr/>
        <a:lstStyle/>
        <a:p>
          <a:endParaRPr lang="pl-PL"/>
        </a:p>
      </dgm:t>
    </dgm:pt>
    <dgm:pt modelId="{0B69A302-13C0-49B4-B2C1-026F1D073630}">
      <dgm:prSet/>
      <dgm:spPr/>
      <dgm:t>
        <a:bodyPr/>
        <a:lstStyle/>
        <a:p>
          <a:pPr rtl="0"/>
          <a:r>
            <a:rPr lang="pl-PL" i="1" dirty="0" smtClean="0"/>
            <a:t>W gminach </a:t>
          </a:r>
          <a:r>
            <a:rPr lang="pl-PL" b="1" i="1" dirty="0" smtClean="0"/>
            <a:t>Kolbudy, Pruszcz Gdański - </a:t>
          </a:r>
          <a:r>
            <a:rPr lang="pl-PL" i="1" dirty="0" smtClean="0"/>
            <a:t>spadek najmniejszy, w granicach 6,2-7%</a:t>
          </a:r>
          <a:endParaRPr lang="pl-PL" dirty="0"/>
        </a:p>
      </dgm:t>
    </dgm:pt>
    <dgm:pt modelId="{89C20898-2DA6-403B-B78A-C5841B665E6F}" type="parTrans" cxnId="{3D06CACB-09BE-448B-A06B-A53BC06B8732}">
      <dgm:prSet/>
      <dgm:spPr/>
      <dgm:t>
        <a:bodyPr/>
        <a:lstStyle/>
        <a:p>
          <a:endParaRPr lang="pl-PL"/>
        </a:p>
      </dgm:t>
    </dgm:pt>
    <dgm:pt modelId="{133F9083-40A9-41B8-AAE0-D95CBCE1CF2E}" type="sibTrans" cxnId="{3D06CACB-09BE-448B-A06B-A53BC06B8732}">
      <dgm:prSet/>
      <dgm:spPr/>
      <dgm:t>
        <a:bodyPr/>
        <a:lstStyle/>
        <a:p>
          <a:endParaRPr lang="pl-PL"/>
        </a:p>
      </dgm:t>
    </dgm:pt>
    <dgm:pt modelId="{7C3E1464-8DD7-49B3-8B1B-EDA76902C53F}">
      <dgm:prSet/>
      <dgm:spPr/>
      <dgm:t>
        <a:bodyPr/>
        <a:lstStyle/>
        <a:p>
          <a:pPr rtl="0"/>
          <a:r>
            <a:rPr lang="pl-PL" i="1" dirty="0" smtClean="0"/>
            <a:t>W gminach leżących przy A1 pomiędzy Tczewem </a:t>
          </a:r>
          <a:br>
            <a:rPr lang="pl-PL" i="1" dirty="0" smtClean="0"/>
          </a:br>
          <a:r>
            <a:rPr lang="pl-PL" i="1" dirty="0" smtClean="0"/>
            <a:t>a aglomeracją, spadek o ok. 7-8%</a:t>
          </a:r>
          <a:endParaRPr lang="pl-PL" dirty="0"/>
        </a:p>
      </dgm:t>
    </dgm:pt>
    <dgm:pt modelId="{CB9105F5-786F-4200-A569-F2B86BE623CE}" type="parTrans" cxnId="{EA9AA70A-8D33-467C-8283-757BF136A5AB}">
      <dgm:prSet/>
      <dgm:spPr/>
      <dgm:t>
        <a:bodyPr/>
        <a:lstStyle/>
        <a:p>
          <a:endParaRPr lang="pl-PL"/>
        </a:p>
      </dgm:t>
    </dgm:pt>
    <dgm:pt modelId="{00D2E0EB-2B27-429B-81B2-2DB9B3781690}" type="sibTrans" cxnId="{EA9AA70A-8D33-467C-8283-757BF136A5AB}">
      <dgm:prSet/>
      <dgm:spPr/>
      <dgm:t>
        <a:bodyPr/>
        <a:lstStyle/>
        <a:p>
          <a:endParaRPr lang="pl-PL"/>
        </a:p>
      </dgm:t>
    </dgm:pt>
    <dgm:pt modelId="{BFC2599D-A15E-4383-87A9-24A9160065C1}">
      <dgm:prSet/>
      <dgm:spPr>
        <a:solidFill>
          <a:srgbClr val="00B050"/>
        </a:solidFill>
      </dgm:spPr>
      <dgm:t>
        <a:bodyPr/>
        <a:lstStyle/>
        <a:p>
          <a:pPr rtl="0"/>
          <a:r>
            <a:rPr lang="pl-PL" i="1" dirty="0" smtClean="0"/>
            <a:t>W gminach </a:t>
          </a:r>
          <a:r>
            <a:rPr lang="pl-PL" b="1" i="1" dirty="0" smtClean="0"/>
            <a:t>Morzeszczyn </a:t>
          </a:r>
          <a:r>
            <a:rPr lang="pl-PL" b="0" i="1" dirty="0" smtClean="0"/>
            <a:t>i </a:t>
          </a:r>
          <a:r>
            <a:rPr lang="pl-PL" b="1" i="1" dirty="0" smtClean="0"/>
            <a:t>Bobowo </a:t>
          </a:r>
          <a:r>
            <a:rPr lang="pl-PL" i="1" dirty="0" smtClean="0"/>
            <a:t>– spadek bezrobocia największy - aż o 13,1%!</a:t>
          </a:r>
          <a:endParaRPr lang="pl-PL" dirty="0"/>
        </a:p>
      </dgm:t>
    </dgm:pt>
    <dgm:pt modelId="{631314A9-7C96-4789-9F23-BA5447E2D2EA}" type="parTrans" cxnId="{E52C1459-A85A-4313-AC22-1DC95CAD71C7}">
      <dgm:prSet/>
      <dgm:spPr/>
      <dgm:t>
        <a:bodyPr/>
        <a:lstStyle/>
        <a:p>
          <a:endParaRPr lang="pl-PL"/>
        </a:p>
      </dgm:t>
    </dgm:pt>
    <dgm:pt modelId="{4166DF3B-095F-44DF-A447-BC341D16E2B7}" type="sibTrans" cxnId="{E52C1459-A85A-4313-AC22-1DC95CAD71C7}">
      <dgm:prSet/>
      <dgm:spPr/>
      <dgm:t>
        <a:bodyPr/>
        <a:lstStyle/>
        <a:p>
          <a:endParaRPr lang="pl-PL"/>
        </a:p>
      </dgm:t>
    </dgm:pt>
    <dgm:pt modelId="{70A7F99E-E70B-424B-A269-7E917EF5F00D}" type="pres">
      <dgm:prSet presAssocID="{501DEE07-60BF-4DCF-9077-9C79A235D70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FE35E16-A080-4A79-AD1B-A802EC0EC500}" type="pres">
      <dgm:prSet presAssocID="{890B20FA-0CAD-48AC-B7C2-DEB0E2ACBB28}" presName="circle1" presStyleLbl="node1" presStyleIdx="0" presStyleCnt="4"/>
      <dgm:spPr/>
    </dgm:pt>
    <dgm:pt modelId="{50D53E25-3F68-456E-B617-F377C346F64F}" type="pres">
      <dgm:prSet presAssocID="{890B20FA-0CAD-48AC-B7C2-DEB0E2ACBB28}" presName="space" presStyleCnt="0"/>
      <dgm:spPr/>
    </dgm:pt>
    <dgm:pt modelId="{FB410271-7424-4785-ABDA-6DA15E741513}" type="pres">
      <dgm:prSet presAssocID="{890B20FA-0CAD-48AC-B7C2-DEB0E2ACBB28}" presName="rect1" presStyleLbl="alignAcc1" presStyleIdx="0" presStyleCnt="4" custScaleY="98785"/>
      <dgm:spPr/>
      <dgm:t>
        <a:bodyPr/>
        <a:lstStyle/>
        <a:p>
          <a:endParaRPr lang="pl-PL"/>
        </a:p>
      </dgm:t>
    </dgm:pt>
    <dgm:pt modelId="{B46E2B48-D2BA-4C3E-BBB7-0124F78DEF05}" type="pres">
      <dgm:prSet presAssocID="{0B69A302-13C0-49B4-B2C1-026F1D073630}" presName="vertSpace2" presStyleLbl="node1" presStyleIdx="0" presStyleCnt="4"/>
      <dgm:spPr/>
    </dgm:pt>
    <dgm:pt modelId="{BA1463F9-2320-4E90-9B4F-0F08B9526124}" type="pres">
      <dgm:prSet presAssocID="{0B69A302-13C0-49B4-B2C1-026F1D073630}" presName="circle2" presStyleLbl="node1" presStyleIdx="1" presStyleCnt="4"/>
      <dgm:spPr/>
    </dgm:pt>
    <dgm:pt modelId="{555E42DE-97D4-4FA3-9C74-8A1870296191}" type="pres">
      <dgm:prSet presAssocID="{0B69A302-13C0-49B4-B2C1-026F1D073630}" presName="rect2" presStyleLbl="alignAcc1" presStyleIdx="1" presStyleCnt="4" custScaleY="83414" custLinFactNeighborX="-575" custLinFactNeighborY="-7784"/>
      <dgm:spPr/>
      <dgm:t>
        <a:bodyPr/>
        <a:lstStyle/>
        <a:p>
          <a:endParaRPr lang="pl-PL"/>
        </a:p>
      </dgm:t>
    </dgm:pt>
    <dgm:pt modelId="{EB116904-5381-4540-A57A-3696776D79AA}" type="pres">
      <dgm:prSet presAssocID="{7C3E1464-8DD7-49B3-8B1B-EDA76902C53F}" presName="vertSpace3" presStyleLbl="node1" presStyleIdx="1" presStyleCnt="4"/>
      <dgm:spPr/>
    </dgm:pt>
    <dgm:pt modelId="{16E2D3EA-D2B3-4D83-BC78-D1AEB47752C9}" type="pres">
      <dgm:prSet presAssocID="{7C3E1464-8DD7-49B3-8B1B-EDA76902C53F}" presName="circle3" presStyleLbl="node1" presStyleIdx="2" presStyleCnt="4"/>
      <dgm:spPr/>
    </dgm:pt>
    <dgm:pt modelId="{D7043069-67FE-4CBC-AB97-DFC2BE2BC00E}" type="pres">
      <dgm:prSet presAssocID="{7C3E1464-8DD7-49B3-8B1B-EDA76902C53F}" presName="rect3" presStyleLbl="alignAcc1" presStyleIdx="2" presStyleCnt="4" custScaleY="70797" custLinFactNeighborX="-269" custLinFactNeighborY="-14299"/>
      <dgm:spPr/>
      <dgm:t>
        <a:bodyPr/>
        <a:lstStyle/>
        <a:p>
          <a:endParaRPr lang="pl-PL"/>
        </a:p>
      </dgm:t>
    </dgm:pt>
    <dgm:pt modelId="{C0A225B7-8B13-4928-B89C-C3CDF13170FF}" type="pres">
      <dgm:prSet presAssocID="{BFC2599D-A15E-4383-87A9-24A9160065C1}" presName="vertSpace4" presStyleLbl="node1" presStyleIdx="2" presStyleCnt="4"/>
      <dgm:spPr/>
    </dgm:pt>
    <dgm:pt modelId="{E6188E42-041A-4929-AEBD-D67785A5ABF2}" type="pres">
      <dgm:prSet presAssocID="{BFC2599D-A15E-4383-87A9-24A9160065C1}" presName="circle4" presStyleLbl="node1" presStyleIdx="3" presStyleCnt="4"/>
      <dgm:spPr/>
    </dgm:pt>
    <dgm:pt modelId="{26117CE5-C526-4DAA-BCF0-9434F2E6DD76}" type="pres">
      <dgm:prSet presAssocID="{BFC2599D-A15E-4383-87A9-24A9160065C1}" presName="rect4" presStyleLbl="alignAcc1" presStyleIdx="3" presStyleCnt="4" custScaleY="235460" custLinFactNeighborX="-269" custLinFactNeighborY="67315"/>
      <dgm:spPr/>
      <dgm:t>
        <a:bodyPr/>
        <a:lstStyle/>
        <a:p>
          <a:endParaRPr lang="pl-PL"/>
        </a:p>
      </dgm:t>
    </dgm:pt>
    <dgm:pt modelId="{75601BB4-AB1B-4EB7-9134-A407B21985C7}" type="pres">
      <dgm:prSet presAssocID="{890B20FA-0CAD-48AC-B7C2-DEB0E2ACBB28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6AD2ACD-46E5-466A-B9AB-C91F1C6EE8A5}" type="pres">
      <dgm:prSet presAssocID="{0B69A302-13C0-49B4-B2C1-026F1D073630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E8F82D-01BE-4BE8-8197-98420FDAD8EC}" type="pres">
      <dgm:prSet presAssocID="{7C3E1464-8DD7-49B3-8B1B-EDA76902C53F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8B581E6-77E4-4CD6-B048-7BFA844C8DFB}" type="pres">
      <dgm:prSet presAssocID="{BFC2599D-A15E-4383-87A9-24A9160065C1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483F317-B253-4848-A08B-50DA766075EC}" type="presOf" srcId="{501DEE07-60BF-4DCF-9077-9C79A235D70F}" destId="{70A7F99E-E70B-424B-A269-7E917EF5F00D}" srcOrd="0" destOrd="0" presId="urn:microsoft.com/office/officeart/2005/8/layout/target3"/>
    <dgm:cxn modelId="{A78792C1-369D-4A6E-BE4F-2889D396C305}" type="presOf" srcId="{7C3E1464-8DD7-49B3-8B1B-EDA76902C53F}" destId="{D7043069-67FE-4CBC-AB97-DFC2BE2BC00E}" srcOrd="0" destOrd="0" presId="urn:microsoft.com/office/officeart/2005/8/layout/target3"/>
    <dgm:cxn modelId="{EA9AA70A-8D33-467C-8283-757BF136A5AB}" srcId="{501DEE07-60BF-4DCF-9077-9C79A235D70F}" destId="{7C3E1464-8DD7-49B3-8B1B-EDA76902C53F}" srcOrd="2" destOrd="0" parTransId="{CB9105F5-786F-4200-A569-F2B86BE623CE}" sibTransId="{00D2E0EB-2B27-429B-81B2-2DB9B3781690}"/>
    <dgm:cxn modelId="{606395D1-1AB2-4205-8291-7E9D44815536}" type="presOf" srcId="{BFC2599D-A15E-4383-87A9-24A9160065C1}" destId="{26117CE5-C526-4DAA-BCF0-9434F2E6DD76}" srcOrd="0" destOrd="0" presId="urn:microsoft.com/office/officeart/2005/8/layout/target3"/>
    <dgm:cxn modelId="{EC2BDC97-FD05-42B8-AD6D-85646BBEFD33}" type="presOf" srcId="{7C3E1464-8DD7-49B3-8B1B-EDA76902C53F}" destId="{7CE8F82D-01BE-4BE8-8197-98420FDAD8EC}" srcOrd="1" destOrd="0" presId="urn:microsoft.com/office/officeart/2005/8/layout/target3"/>
    <dgm:cxn modelId="{3D06CACB-09BE-448B-A06B-A53BC06B8732}" srcId="{501DEE07-60BF-4DCF-9077-9C79A235D70F}" destId="{0B69A302-13C0-49B4-B2C1-026F1D073630}" srcOrd="1" destOrd="0" parTransId="{89C20898-2DA6-403B-B78A-C5841B665E6F}" sibTransId="{133F9083-40A9-41B8-AAE0-D95CBCE1CF2E}"/>
    <dgm:cxn modelId="{E52C1459-A85A-4313-AC22-1DC95CAD71C7}" srcId="{501DEE07-60BF-4DCF-9077-9C79A235D70F}" destId="{BFC2599D-A15E-4383-87A9-24A9160065C1}" srcOrd="3" destOrd="0" parTransId="{631314A9-7C96-4789-9F23-BA5447E2D2EA}" sibTransId="{4166DF3B-095F-44DF-A447-BC341D16E2B7}"/>
    <dgm:cxn modelId="{A21A80E4-9C24-4452-A093-880763A74B33}" type="presOf" srcId="{890B20FA-0CAD-48AC-B7C2-DEB0E2ACBB28}" destId="{75601BB4-AB1B-4EB7-9134-A407B21985C7}" srcOrd="1" destOrd="0" presId="urn:microsoft.com/office/officeart/2005/8/layout/target3"/>
    <dgm:cxn modelId="{7DDC520B-F371-4477-9F77-520C6281D4CA}" type="presOf" srcId="{BFC2599D-A15E-4383-87A9-24A9160065C1}" destId="{58B581E6-77E4-4CD6-B048-7BFA844C8DFB}" srcOrd="1" destOrd="0" presId="urn:microsoft.com/office/officeart/2005/8/layout/target3"/>
    <dgm:cxn modelId="{1DA34489-34B9-4C9E-BA31-B34767FF6C8F}" srcId="{501DEE07-60BF-4DCF-9077-9C79A235D70F}" destId="{890B20FA-0CAD-48AC-B7C2-DEB0E2ACBB28}" srcOrd="0" destOrd="0" parTransId="{18D1D7E5-35A7-4591-8DBB-064FE5820784}" sibTransId="{3E4795E6-1BB3-4639-90FE-BEE623B3E9C8}"/>
    <dgm:cxn modelId="{D3207AA2-F473-4A96-AF9A-8FBC79D10CB4}" type="presOf" srcId="{0B69A302-13C0-49B4-B2C1-026F1D073630}" destId="{555E42DE-97D4-4FA3-9C74-8A1870296191}" srcOrd="0" destOrd="0" presId="urn:microsoft.com/office/officeart/2005/8/layout/target3"/>
    <dgm:cxn modelId="{37E58AB5-A1D7-4FB0-8113-B76A40A78373}" type="presOf" srcId="{0B69A302-13C0-49B4-B2C1-026F1D073630}" destId="{D6AD2ACD-46E5-466A-B9AB-C91F1C6EE8A5}" srcOrd="1" destOrd="0" presId="urn:microsoft.com/office/officeart/2005/8/layout/target3"/>
    <dgm:cxn modelId="{319831DD-E2C2-4F2C-9B50-11B0A8701B4D}" type="presOf" srcId="{890B20FA-0CAD-48AC-B7C2-DEB0E2ACBB28}" destId="{FB410271-7424-4785-ABDA-6DA15E741513}" srcOrd="0" destOrd="0" presId="urn:microsoft.com/office/officeart/2005/8/layout/target3"/>
    <dgm:cxn modelId="{60A2F17C-9D2F-4132-948C-BF8AAE5EE968}" type="presParOf" srcId="{70A7F99E-E70B-424B-A269-7E917EF5F00D}" destId="{5FE35E16-A080-4A79-AD1B-A802EC0EC500}" srcOrd="0" destOrd="0" presId="urn:microsoft.com/office/officeart/2005/8/layout/target3"/>
    <dgm:cxn modelId="{39C2B04A-1600-4C05-8785-5AEF7A003638}" type="presParOf" srcId="{70A7F99E-E70B-424B-A269-7E917EF5F00D}" destId="{50D53E25-3F68-456E-B617-F377C346F64F}" srcOrd="1" destOrd="0" presId="urn:microsoft.com/office/officeart/2005/8/layout/target3"/>
    <dgm:cxn modelId="{86410A94-0D68-4810-BABA-4022EC060B33}" type="presParOf" srcId="{70A7F99E-E70B-424B-A269-7E917EF5F00D}" destId="{FB410271-7424-4785-ABDA-6DA15E741513}" srcOrd="2" destOrd="0" presId="urn:microsoft.com/office/officeart/2005/8/layout/target3"/>
    <dgm:cxn modelId="{C22E57B2-0D3F-41CB-A794-6F4F0B983495}" type="presParOf" srcId="{70A7F99E-E70B-424B-A269-7E917EF5F00D}" destId="{B46E2B48-D2BA-4C3E-BBB7-0124F78DEF05}" srcOrd="3" destOrd="0" presId="urn:microsoft.com/office/officeart/2005/8/layout/target3"/>
    <dgm:cxn modelId="{E628E75C-3389-4852-B6CF-ADECAEA1FDDB}" type="presParOf" srcId="{70A7F99E-E70B-424B-A269-7E917EF5F00D}" destId="{BA1463F9-2320-4E90-9B4F-0F08B9526124}" srcOrd="4" destOrd="0" presId="urn:microsoft.com/office/officeart/2005/8/layout/target3"/>
    <dgm:cxn modelId="{896B956E-2BB2-4B57-850A-29311E9EF013}" type="presParOf" srcId="{70A7F99E-E70B-424B-A269-7E917EF5F00D}" destId="{555E42DE-97D4-4FA3-9C74-8A1870296191}" srcOrd="5" destOrd="0" presId="urn:microsoft.com/office/officeart/2005/8/layout/target3"/>
    <dgm:cxn modelId="{64A23E6A-3BA0-4E9E-A37B-DD93CB06F848}" type="presParOf" srcId="{70A7F99E-E70B-424B-A269-7E917EF5F00D}" destId="{EB116904-5381-4540-A57A-3696776D79AA}" srcOrd="6" destOrd="0" presId="urn:microsoft.com/office/officeart/2005/8/layout/target3"/>
    <dgm:cxn modelId="{A613A9A0-16DB-466B-AF9E-A8604DFE155B}" type="presParOf" srcId="{70A7F99E-E70B-424B-A269-7E917EF5F00D}" destId="{16E2D3EA-D2B3-4D83-BC78-D1AEB47752C9}" srcOrd="7" destOrd="0" presId="urn:microsoft.com/office/officeart/2005/8/layout/target3"/>
    <dgm:cxn modelId="{BBFB5C50-4C44-41E0-A72A-A4FCD60AE890}" type="presParOf" srcId="{70A7F99E-E70B-424B-A269-7E917EF5F00D}" destId="{D7043069-67FE-4CBC-AB97-DFC2BE2BC00E}" srcOrd="8" destOrd="0" presId="urn:microsoft.com/office/officeart/2005/8/layout/target3"/>
    <dgm:cxn modelId="{5C6AF8A4-7D29-4CB2-BDD3-1A177C4A0894}" type="presParOf" srcId="{70A7F99E-E70B-424B-A269-7E917EF5F00D}" destId="{C0A225B7-8B13-4928-B89C-C3CDF13170FF}" srcOrd="9" destOrd="0" presId="urn:microsoft.com/office/officeart/2005/8/layout/target3"/>
    <dgm:cxn modelId="{340AD889-9B6F-40FD-BEE9-D0658D9E52EB}" type="presParOf" srcId="{70A7F99E-E70B-424B-A269-7E917EF5F00D}" destId="{E6188E42-041A-4929-AEBD-D67785A5ABF2}" srcOrd="10" destOrd="0" presId="urn:microsoft.com/office/officeart/2005/8/layout/target3"/>
    <dgm:cxn modelId="{C508319B-D012-4F9B-ADC2-968454BD7B04}" type="presParOf" srcId="{70A7F99E-E70B-424B-A269-7E917EF5F00D}" destId="{26117CE5-C526-4DAA-BCF0-9434F2E6DD76}" srcOrd="11" destOrd="0" presId="urn:microsoft.com/office/officeart/2005/8/layout/target3"/>
    <dgm:cxn modelId="{7C34DCA7-15D2-458B-91F7-37007A5ED09D}" type="presParOf" srcId="{70A7F99E-E70B-424B-A269-7E917EF5F00D}" destId="{75601BB4-AB1B-4EB7-9134-A407B21985C7}" srcOrd="12" destOrd="0" presId="urn:microsoft.com/office/officeart/2005/8/layout/target3"/>
    <dgm:cxn modelId="{8D1BA4DC-6009-4683-8D6F-B251614F285D}" type="presParOf" srcId="{70A7F99E-E70B-424B-A269-7E917EF5F00D}" destId="{D6AD2ACD-46E5-466A-B9AB-C91F1C6EE8A5}" srcOrd="13" destOrd="0" presId="urn:microsoft.com/office/officeart/2005/8/layout/target3"/>
    <dgm:cxn modelId="{6FF506C4-6673-446F-960B-035DF6F22EF1}" type="presParOf" srcId="{70A7F99E-E70B-424B-A269-7E917EF5F00D}" destId="{7CE8F82D-01BE-4BE8-8197-98420FDAD8EC}" srcOrd="14" destOrd="0" presId="urn:microsoft.com/office/officeart/2005/8/layout/target3"/>
    <dgm:cxn modelId="{E3DCAA4F-892B-46E6-970E-C9C6F6C78BB7}" type="presParOf" srcId="{70A7F99E-E70B-424B-A269-7E917EF5F00D}" destId="{58B581E6-77E4-4CD6-B048-7BFA844C8DFB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35E16-A080-4A79-AD1B-A802EC0EC500}">
      <dsp:nvSpPr>
        <dsp:cNvPr id="0" name=""/>
        <dsp:cNvSpPr/>
      </dsp:nvSpPr>
      <dsp:spPr>
        <a:xfrm>
          <a:off x="0" y="843287"/>
          <a:ext cx="3425993" cy="342599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10271-7424-4785-ABDA-6DA15E741513}">
      <dsp:nvSpPr>
        <dsp:cNvPr id="0" name=""/>
        <dsp:cNvSpPr/>
      </dsp:nvSpPr>
      <dsp:spPr>
        <a:xfrm>
          <a:off x="1712996" y="864100"/>
          <a:ext cx="3996992" cy="33843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i="1" kern="1200" dirty="0" smtClean="0"/>
            <a:t>We wszystkich gminach zarejestrowano spadek bezrobocia w 2009 roku względem 2003 roku </a:t>
          </a:r>
          <a:br>
            <a:rPr lang="pl-PL" sz="1400" i="1" kern="1200" dirty="0" smtClean="0"/>
          </a:br>
          <a:r>
            <a:rPr lang="pl-PL" sz="1400" b="1" i="1" kern="1200" dirty="0" smtClean="0"/>
            <a:t>od 6,2% do 13,1%</a:t>
          </a:r>
          <a:endParaRPr lang="pl-PL" sz="1400" b="1" kern="1200" dirty="0"/>
        </a:p>
      </dsp:txBody>
      <dsp:txXfrm>
        <a:off x="1712996" y="864100"/>
        <a:ext cx="3996992" cy="719178"/>
      </dsp:txXfrm>
    </dsp:sp>
    <dsp:sp modelId="{BA1463F9-2320-4E90-9B4F-0F08B9526124}">
      <dsp:nvSpPr>
        <dsp:cNvPr id="0" name=""/>
        <dsp:cNvSpPr/>
      </dsp:nvSpPr>
      <dsp:spPr>
        <a:xfrm>
          <a:off x="449661" y="1571310"/>
          <a:ext cx="2526670" cy="252667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E42DE-97D4-4FA3-9C74-8A1870296191}">
      <dsp:nvSpPr>
        <dsp:cNvPr id="0" name=""/>
        <dsp:cNvSpPr/>
      </dsp:nvSpPr>
      <dsp:spPr>
        <a:xfrm>
          <a:off x="1690013" y="1584171"/>
          <a:ext cx="3996992" cy="21075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i="1" kern="1200" dirty="0" smtClean="0"/>
            <a:t>W gminach </a:t>
          </a:r>
          <a:r>
            <a:rPr lang="pl-PL" sz="1400" b="1" i="1" kern="1200" dirty="0" smtClean="0"/>
            <a:t>Kolbudy, Pruszcz Gdański - </a:t>
          </a:r>
          <a:r>
            <a:rPr lang="pl-PL" sz="1400" i="1" kern="1200" dirty="0" smtClean="0"/>
            <a:t>spadek najmniejszy, w granicach 6,2-7%</a:t>
          </a:r>
          <a:endParaRPr lang="pl-PL" sz="1400" kern="1200" dirty="0"/>
        </a:p>
      </dsp:txBody>
      <dsp:txXfrm>
        <a:off x="1690013" y="1584171"/>
        <a:ext cx="3996992" cy="607273"/>
      </dsp:txXfrm>
    </dsp:sp>
    <dsp:sp modelId="{16E2D3EA-D2B3-4D83-BC78-D1AEB47752C9}">
      <dsp:nvSpPr>
        <dsp:cNvPr id="0" name=""/>
        <dsp:cNvSpPr/>
      </dsp:nvSpPr>
      <dsp:spPr>
        <a:xfrm>
          <a:off x="899323" y="2299334"/>
          <a:ext cx="1627346" cy="162734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43069-67FE-4CBC-AB97-DFC2BE2BC00E}">
      <dsp:nvSpPr>
        <dsp:cNvPr id="0" name=""/>
        <dsp:cNvSpPr/>
      </dsp:nvSpPr>
      <dsp:spPr>
        <a:xfrm>
          <a:off x="1702244" y="2304257"/>
          <a:ext cx="3996992" cy="11521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i="1" kern="1200" dirty="0" smtClean="0"/>
            <a:t>W gminach leżących przy A1 pomiędzy Tczewem </a:t>
          </a:r>
          <a:br>
            <a:rPr lang="pl-PL" sz="1400" i="1" kern="1200" dirty="0" smtClean="0"/>
          </a:br>
          <a:r>
            <a:rPr lang="pl-PL" sz="1400" i="1" kern="1200" dirty="0" smtClean="0"/>
            <a:t>a aglomeracją, spadek o ok. 7-8%</a:t>
          </a:r>
          <a:endParaRPr lang="pl-PL" sz="1400" kern="1200" dirty="0"/>
        </a:p>
      </dsp:txBody>
      <dsp:txXfrm>
        <a:off x="1702244" y="2304257"/>
        <a:ext cx="3996992" cy="515418"/>
      </dsp:txXfrm>
    </dsp:sp>
    <dsp:sp modelId="{E6188E42-041A-4929-AEBD-D67785A5ABF2}">
      <dsp:nvSpPr>
        <dsp:cNvPr id="0" name=""/>
        <dsp:cNvSpPr/>
      </dsp:nvSpPr>
      <dsp:spPr>
        <a:xfrm>
          <a:off x="1348984" y="3027358"/>
          <a:ext cx="728023" cy="72802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17CE5-C526-4DAA-BCF0-9434F2E6DD76}">
      <dsp:nvSpPr>
        <dsp:cNvPr id="0" name=""/>
        <dsp:cNvSpPr/>
      </dsp:nvSpPr>
      <dsp:spPr>
        <a:xfrm>
          <a:off x="1702244" y="3024336"/>
          <a:ext cx="3996992" cy="171420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i="1" kern="1200" dirty="0" smtClean="0"/>
            <a:t>W gminach </a:t>
          </a:r>
          <a:r>
            <a:rPr lang="pl-PL" sz="1400" b="1" i="1" kern="1200" dirty="0" smtClean="0"/>
            <a:t>Morzeszczyn </a:t>
          </a:r>
          <a:r>
            <a:rPr lang="pl-PL" sz="1400" b="0" i="1" kern="1200" dirty="0" smtClean="0"/>
            <a:t>i </a:t>
          </a:r>
          <a:r>
            <a:rPr lang="pl-PL" sz="1400" b="1" i="1" kern="1200" dirty="0" smtClean="0"/>
            <a:t>Bobowo </a:t>
          </a:r>
          <a:r>
            <a:rPr lang="pl-PL" sz="1400" i="1" kern="1200" dirty="0" smtClean="0"/>
            <a:t>– spadek bezrobocia największy - aż o 13,1%!</a:t>
          </a:r>
          <a:endParaRPr lang="pl-PL" sz="1400" kern="1200" dirty="0"/>
        </a:p>
      </dsp:txBody>
      <dsp:txXfrm>
        <a:off x="1702244" y="3024336"/>
        <a:ext cx="3996992" cy="1714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489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393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88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855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39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450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033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45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52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557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936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F483-242F-44F1-AE35-D802465E06E3}" type="datetimeFigureOut">
              <a:rPr lang="pl-PL" smtClean="0"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090ED-F4F1-4D05-9ADF-D4B4388053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4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-1"/>
            <a:ext cx="9149908" cy="68580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2046" y="5373216"/>
            <a:ext cx="7874000" cy="821953"/>
          </a:xfr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tx1"/>
                </a:solidFill>
              </a:rPr>
              <a:t>Pomorska autostrada A1 – pomiędzy polityką a rozbudową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96136" y="6165304"/>
            <a:ext cx="2736304" cy="692696"/>
          </a:xfr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pl-PL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mgr Maciej Urlicki</a:t>
            </a:r>
            <a:endParaRPr lang="pl-PL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4355976" y="4653136"/>
            <a:ext cx="4176464" cy="6926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Polityka przestrzenna a transportowa</a:t>
            </a:r>
          </a:p>
          <a:p>
            <a:r>
              <a:rPr lang="pl-PL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Ewaluacja inwestycji infrastrukturalnych</a:t>
            </a:r>
            <a:endParaRPr lang="pl-PL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0" y="852528"/>
            <a:ext cx="8568953" cy="550228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088577" y="467740"/>
            <a:ext cx="54726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Wzrost bezpieczeństwa </a:t>
            </a:r>
            <a:r>
              <a:rPr lang="pl-PL" dirty="0" smtClean="0"/>
              <a:t>w korytarzu wzdłuż A1: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585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7994"/>
            <a:ext cx="8203498" cy="645484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83568" y="197994"/>
            <a:ext cx="53810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/>
              <a:t>Dynamika zmian liczby ludności </a:t>
            </a:r>
            <a:r>
              <a:rPr lang="pl-PL" dirty="0" smtClean="0"/>
              <a:t>w korytarzu wzdłuż A1: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8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912"/>
            <a:ext cx="8369598" cy="682408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39551" y="36983"/>
            <a:ext cx="537419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/>
              <a:t>Dostępność transportowa do Gdańska </a:t>
            </a:r>
            <a:br>
              <a:rPr lang="pl-PL" b="1" dirty="0" smtClean="0"/>
            </a:br>
            <a:r>
              <a:rPr lang="pl-PL" dirty="0" smtClean="0"/>
              <a:t>w korytarzu wzdłuż A1: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12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pl-PL" sz="2400" b="1">
                <a:latin typeface="Garamond" pitchFamily="18" charset="0"/>
              </a:rPr>
              <a:t>Prognozowana zmiana czasu dojazdu do centrum </a:t>
            </a:r>
            <a:br>
              <a:rPr lang="pl-PL" sz="2400" b="1">
                <a:latin typeface="Garamond" pitchFamily="18" charset="0"/>
              </a:rPr>
            </a:br>
            <a:r>
              <a:rPr lang="pl-PL" sz="2400" b="1">
                <a:latin typeface="Garamond" pitchFamily="18" charset="0"/>
              </a:rPr>
              <a:t>Gdańska i Sopotu w roku 2020:</a:t>
            </a:r>
          </a:p>
        </p:txBody>
      </p:sp>
      <p:pic>
        <p:nvPicPr>
          <p:cNvPr id="70659" name="Picture 3" descr="zmiana czasu dojazdu dzięki a1 do centrum gdanska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4384675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zmiana czasu dojazdu dzięki a1 do centrum gdyni 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4383088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1" name="WordArt 5"/>
          <p:cNvSpPr>
            <a:spLocks noChangeArrowheads="1" noChangeShapeType="1" noTextEdit="1"/>
          </p:cNvSpPr>
          <p:nvPr/>
        </p:nvSpPr>
        <p:spPr bwMode="auto">
          <a:xfrm rot="2065581">
            <a:off x="250825" y="2492375"/>
            <a:ext cx="1439863" cy="86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22426"/>
              </a:avLst>
            </a:prstTxWarp>
          </a:bodyPr>
          <a:lstStyle/>
          <a:p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50000"/>
                  </a:srgbClr>
                </a:solidFill>
                <a:latin typeface="Arial Black"/>
              </a:rPr>
              <a:t>Trasa</a:t>
            </a:r>
          </a:p>
          <a:p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50000"/>
                  </a:srgbClr>
                </a:solidFill>
                <a:latin typeface="Arial Black"/>
              </a:rPr>
              <a:t>Lęborska</a:t>
            </a:r>
          </a:p>
        </p:txBody>
      </p:sp>
      <p:sp>
        <p:nvSpPr>
          <p:cNvPr id="70662" name="WordArt 6"/>
          <p:cNvSpPr>
            <a:spLocks noChangeArrowheads="1" noChangeShapeType="1" noTextEdit="1"/>
          </p:cNvSpPr>
          <p:nvPr/>
        </p:nvSpPr>
        <p:spPr bwMode="auto">
          <a:xfrm rot="1768169">
            <a:off x="4787900" y="2420938"/>
            <a:ext cx="1439863" cy="86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26838"/>
              </a:avLst>
            </a:prstTxWarp>
          </a:bodyPr>
          <a:lstStyle/>
          <a:p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50000"/>
                  </a:srgbClr>
                </a:solidFill>
                <a:latin typeface="Arial Black"/>
              </a:rPr>
              <a:t>Trasa</a:t>
            </a:r>
          </a:p>
          <a:p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50000"/>
                  </a:srgbClr>
                </a:solidFill>
                <a:latin typeface="Arial Black"/>
              </a:rPr>
              <a:t>Lęborska</a:t>
            </a:r>
          </a:p>
        </p:txBody>
      </p:sp>
      <p:sp>
        <p:nvSpPr>
          <p:cNvPr id="70663" name="WordArt 7"/>
          <p:cNvSpPr>
            <a:spLocks noChangeArrowheads="1" noChangeShapeType="1" noTextEdit="1"/>
          </p:cNvSpPr>
          <p:nvPr/>
        </p:nvSpPr>
        <p:spPr bwMode="auto">
          <a:xfrm>
            <a:off x="1116013" y="5445125"/>
            <a:ext cx="1511300" cy="86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26838"/>
              </a:avLst>
            </a:prstTxWarp>
          </a:bodyPr>
          <a:lstStyle/>
          <a:p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50000"/>
                  </a:srgbClr>
                </a:solidFill>
                <a:latin typeface="Arial Black"/>
              </a:rPr>
              <a:t>Autostrada</a:t>
            </a:r>
          </a:p>
          <a:p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50000"/>
                  </a:srgbClr>
                </a:solidFill>
                <a:latin typeface="Arial Black"/>
              </a:rPr>
              <a:t>A1</a:t>
            </a:r>
          </a:p>
        </p:txBody>
      </p:sp>
      <p:sp>
        <p:nvSpPr>
          <p:cNvPr id="70664" name="WordArt 8"/>
          <p:cNvSpPr>
            <a:spLocks noChangeArrowheads="1" noChangeShapeType="1" noTextEdit="1"/>
          </p:cNvSpPr>
          <p:nvPr/>
        </p:nvSpPr>
        <p:spPr bwMode="auto">
          <a:xfrm>
            <a:off x="5292725" y="5516563"/>
            <a:ext cx="1511300" cy="86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26838"/>
              </a:avLst>
            </a:prstTxWarp>
          </a:bodyPr>
          <a:lstStyle/>
          <a:p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50000"/>
                  </a:srgbClr>
                </a:solidFill>
                <a:latin typeface="Arial Black"/>
              </a:rPr>
              <a:t>Autostrada</a:t>
            </a:r>
          </a:p>
          <a:p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50000"/>
                  </a:srgbClr>
                </a:solidFill>
                <a:latin typeface="Arial Black"/>
              </a:rPr>
              <a:t>A1</a:t>
            </a: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700338" y="3933825"/>
            <a:ext cx="0" cy="2590800"/>
          </a:xfrm>
          <a:prstGeom prst="line">
            <a:avLst/>
          </a:prstGeom>
          <a:noFill/>
          <a:ln w="92075" cmpd="dbl">
            <a:solidFill>
              <a:schemeClr val="bg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6659563" y="3500438"/>
            <a:ext cx="433387" cy="3168650"/>
          </a:xfrm>
          <a:prstGeom prst="line">
            <a:avLst/>
          </a:prstGeom>
          <a:noFill/>
          <a:ln w="92075" cmpd="dbl">
            <a:solidFill>
              <a:schemeClr val="bg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>
            <a:off x="179388" y="2492375"/>
            <a:ext cx="2447925" cy="1296988"/>
          </a:xfrm>
          <a:prstGeom prst="line">
            <a:avLst/>
          </a:prstGeom>
          <a:noFill/>
          <a:ln w="92075" cmpd="dbl">
            <a:solidFill>
              <a:schemeClr val="bg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>
            <a:off x="4572000" y="2492375"/>
            <a:ext cx="2016125" cy="792163"/>
          </a:xfrm>
          <a:prstGeom prst="line">
            <a:avLst/>
          </a:prstGeom>
          <a:noFill/>
          <a:ln w="92075" cmpd="dbl">
            <a:solidFill>
              <a:schemeClr val="bg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70670" name="Oval 14"/>
          <p:cNvSpPr>
            <a:spLocks noChangeArrowheads="1"/>
          </p:cNvSpPr>
          <p:nvPr/>
        </p:nvSpPr>
        <p:spPr bwMode="auto">
          <a:xfrm>
            <a:off x="1547813" y="4149725"/>
            <a:ext cx="2376487" cy="1941513"/>
          </a:xfrm>
          <a:prstGeom prst="ellipse">
            <a:avLst/>
          </a:prstGeom>
          <a:noFill/>
          <a:ln w="57150" cap="rnd" algn="ctr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70671" name="Oval 15"/>
          <p:cNvSpPr>
            <a:spLocks noChangeArrowheads="1"/>
          </p:cNvSpPr>
          <p:nvPr/>
        </p:nvSpPr>
        <p:spPr bwMode="auto">
          <a:xfrm>
            <a:off x="5940425" y="4221163"/>
            <a:ext cx="2376488" cy="1941512"/>
          </a:xfrm>
          <a:prstGeom prst="ellipse">
            <a:avLst/>
          </a:prstGeom>
          <a:noFill/>
          <a:ln w="57150" cap="rnd" algn="ctr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1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26475" cy="6084317"/>
          </a:xfrm>
        </p:spPr>
      </p:pic>
    </p:spTree>
    <p:extLst>
      <p:ext uri="{BB962C8B-B14F-4D97-AF65-F5344CB8AC3E}">
        <p14:creationId xmlns:p14="http://schemas.microsoft.com/office/powerpoint/2010/main" val="24962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0638"/>
            <a:ext cx="8501062" cy="672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454332"/>
              </p:ext>
            </p:extLst>
          </p:nvPr>
        </p:nvGraphicFramePr>
        <p:xfrm>
          <a:off x="179388" y="2149475"/>
          <a:ext cx="2135187" cy="4440233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151489"/>
                <a:gridCol w="575744"/>
                <a:gridCol w="407954"/>
              </a:tblGrid>
              <a:tr h="370787"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 smtClean="0">
                          <a:solidFill>
                            <a:schemeClr val="tx1"/>
                          </a:solidFill>
                        </a:rPr>
                        <a:t>Jednostka</a:t>
                      </a:r>
                      <a:endParaRPr lang="pl-PL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 smtClean="0">
                          <a:solidFill>
                            <a:schemeClr val="tx1"/>
                          </a:solidFill>
                        </a:rPr>
                        <a:t>Dane</a:t>
                      </a:r>
                      <a:br>
                        <a:rPr lang="pl-PL" sz="8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pl-PL" sz="800" b="1" dirty="0" smtClean="0">
                          <a:solidFill>
                            <a:schemeClr val="tx1"/>
                          </a:solidFill>
                        </a:rPr>
                        <a:t>(9417)</a:t>
                      </a:r>
                      <a:endParaRPr lang="pl-PL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pl-PL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GDAŃSK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3553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37,7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tczewski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1567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16,6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GDYNIA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1489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15,8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</a:t>
                      </a:r>
                      <a:r>
                        <a:rPr lang="pl-PL" sz="800" baseline="0" dirty="0" smtClean="0">
                          <a:solidFill>
                            <a:schemeClr val="tx1"/>
                          </a:solidFill>
                        </a:rPr>
                        <a:t> starogardzki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1015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10,8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gdański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557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5,9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wejherowski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460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4,9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malborski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409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4,3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kartuski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272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2,9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kwidzyński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266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2,8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SOPOT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2,7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pucki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146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1,6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chojnicki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95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1,0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kościerski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0,9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28588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nowodworski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0,6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lęborski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 słupski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SŁUPSK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</a:t>
                      </a:r>
                      <a:r>
                        <a:rPr lang="pl-PL" sz="800" baseline="0" dirty="0" smtClean="0">
                          <a:solidFill>
                            <a:schemeClr val="tx1"/>
                          </a:solidFill>
                        </a:rPr>
                        <a:t> bytowski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  <a:tr h="213381"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Powiat</a:t>
                      </a:r>
                      <a:r>
                        <a:rPr lang="pl-PL" sz="800" baseline="0" dirty="0" smtClean="0">
                          <a:solidFill>
                            <a:schemeClr val="tx1"/>
                          </a:solidFill>
                        </a:rPr>
                        <a:t> człuchowski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pl-PL" sz="800" dirty="0">
                        <a:solidFill>
                          <a:schemeClr val="tx1"/>
                        </a:solidFill>
                      </a:endParaRPr>
                    </a:p>
                  </a:txBody>
                  <a:tcPr marL="91389" marR="91389" marT="45713" marB="45713"/>
                </a:tc>
              </a:tr>
            </a:tbl>
          </a:graphicData>
        </a:graphic>
      </p:graphicFrame>
      <p:sp>
        <p:nvSpPr>
          <p:cNvPr id="34" name="Prostokąt 33"/>
          <p:cNvSpPr/>
          <p:nvPr/>
        </p:nvSpPr>
        <p:spPr>
          <a:xfrm>
            <a:off x="5335238" y="2205875"/>
            <a:ext cx="223224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b="1" spc="-30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37,7%</a:t>
            </a:r>
          </a:p>
        </p:txBody>
      </p:sp>
      <p:sp>
        <p:nvSpPr>
          <p:cNvPr id="35" name="Prostokąt 34"/>
          <p:cNvSpPr/>
          <p:nvPr/>
        </p:nvSpPr>
        <p:spPr>
          <a:xfrm>
            <a:off x="5162489" y="1621100"/>
            <a:ext cx="141131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2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15,8%</a:t>
            </a:r>
          </a:p>
        </p:txBody>
      </p:sp>
      <p:sp>
        <p:nvSpPr>
          <p:cNvPr id="36" name="Prostokąt 35"/>
          <p:cNvSpPr/>
          <p:nvPr/>
        </p:nvSpPr>
        <p:spPr>
          <a:xfrm>
            <a:off x="5450521" y="3933056"/>
            <a:ext cx="141131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2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16,6%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4417473" y="4292787"/>
            <a:ext cx="141131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2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10,8%</a:t>
            </a:r>
          </a:p>
        </p:txBody>
      </p:sp>
      <p:sp>
        <p:nvSpPr>
          <p:cNvPr id="4" name="Prostokąt 3"/>
          <p:cNvSpPr/>
          <p:nvPr/>
        </p:nvSpPr>
        <p:spPr>
          <a:xfrm>
            <a:off x="5868144" y="20379"/>
            <a:ext cx="309634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Odsetek kierowców </a:t>
            </a:r>
            <a:br>
              <a:rPr lang="pl-PL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</a:br>
            <a:r>
              <a:rPr lang="pl-PL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z woj. pomorskiego </a:t>
            </a:r>
            <a:br>
              <a:rPr lang="pl-PL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</a:br>
            <a:r>
              <a:rPr lang="pl-PL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na autostradzie A1</a:t>
            </a:r>
          </a:p>
        </p:txBody>
      </p:sp>
      <p:cxnSp>
        <p:nvCxnSpPr>
          <p:cNvPr id="9" name="Łącznik prostoliniowy 8"/>
          <p:cNvCxnSpPr/>
          <p:nvPr/>
        </p:nvCxnSpPr>
        <p:spPr>
          <a:xfrm flipH="1">
            <a:off x="5813425" y="3128963"/>
            <a:ext cx="15875" cy="2532062"/>
          </a:xfrm>
          <a:prstGeom prst="line">
            <a:avLst/>
          </a:prstGeom>
          <a:ln w="2222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1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>
                <a:latin typeface="Bookman Old Style" pitchFamily="18" charset="0"/>
              </a:rPr>
              <a:t>Wjeżdżający na autostradę </a:t>
            </a:r>
            <a:br>
              <a:rPr lang="pl-PL" sz="2800" b="1" dirty="0">
                <a:latin typeface="Bookman Old Style" pitchFamily="18" charset="0"/>
              </a:rPr>
            </a:br>
            <a:r>
              <a:rPr lang="pl-PL" sz="2800" b="1" dirty="0">
                <a:latin typeface="Bookman Old Style" pitchFamily="18" charset="0"/>
              </a:rPr>
              <a:t>z województwa mazowieckiego: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11188" y="6021388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solidFill>
                  <a:schemeClr val="bg1"/>
                </a:solidFill>
              </a:rPr>
              <a:t>Badania własne za zgodą firmy Intertoll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806700" y="6497638"/>
            <a:ext cx="63373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pl-PL" sz="1200" b="1">
                <a:solidFill>
                  <a:schemeClr val="bg1"/>
                </a:solidFill>
                <a:latin typeface="Garamond" pitchFamily="18" charset="0"/>
              </a:rPr>
              <a:t>Zmiany procesów społeczno-gospodarczych po powstaniu pomorskiego odcinka autostrady A1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graphicFrame>
        <p:nvGraphicFramePr>
          <p:cNvPr id="29705" name="Object 9"/>
          <p:cNvGraphicFramePr>
            <a:graphicFrameLocks noChangeAspect="1"/>
          </p:cNvGraphicFramePr>
          <p:nvPr/>
        </p:nvGraphicFramePr>
        <p:xfrm>
          <a:off x="0" y="1844675"/>
          <a:ext cx="5292725" cy="361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Wykres" r:id="rId3" imgW="2943075" imgH="2009683" progId="MSGraph.Chart.8">
                  <p:embed/>
                </p:oleObj>
              </mc:Choice>
              <mc:Fallback>
                <p:oleObj name="Wykres" r:id="rId3" imgW="2943075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44675"/>
                        <a:ext cx="5292725" cy="361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8"/>
          <p:cNvGraphicFramePr>
            <a:graphicFrameLocks noChangeAspect="1"/>
          </p:cNvGraphicFramePr>
          <p:nvPr/>
        </p:nvGraphicFramePr>
        <p:xfrm>
          <a:off x="5148263" y="1747838"/>
          <a:ext cx="3816350" cy="33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Wykres" r:id="rId5" imgW="2276579" imgH="2009683" progId="MSGraph.Chart.8">
                  <p:embed/>
                </p:oleObj>
              </mc:Choice>
              <mc:Fallback>
                <p:oleObj name="Wykres" r:id="rId5" imgW="2276579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747838"/>
                        <a:ext cx="3816350" cy="336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2124075" y="1557338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sezon				poza sezonem</a:t>
            </a:r>
          </a:p>
        </p:txBody>
      </p:sp>
    </p:spTree>
    <p:extLst>
      <p:ext uri="{BB962C8B-B14F-4D97-AF65-F5344CB8AC3E}">
        <p14:creationId xmlns:p14="http://schemas.microsoft.com/office/powerpoint/2010/main" val="30428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>
                <a:latin typeface="Bookman Old Style" pitchFamily="18" charset="0"/>
              </a:rPr>
              <a:t>Wjeżdżający na autostradę </a:t>
            </a:r>
            <a:br>
              <a:rPr lang="pl-PL" sz="2800" b="1" dirty="0">
                <a:latin typeface="Bookman Old Style" pitchFamily="18" charset="0"/>
              </a:rPr>
            </a:br>
            <a:r>
              <a:rPr lang="pl-PL" sz="2800" b="1" dirty="0">
                <a:latin typeface="Bookman Old Style" pitchFamily="18" charset="0"/>
              </a:rPr>
              <a:t>z województwa wielkopolskiego: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11188" y="6021388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solidFill>
                  <a:schemeClr val="bg1"/>
                </a:solidFill>
              </a:rPr>
              <a:t>Badania własne za zgodą firmy Intertoll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806700" y="6497638"/>
            <a:ext cx="63373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pl-PL" sz="1200" b="1">
                <a:solidFill>
                  <a:schemeClr val="bg1"/>
                </a:solidFill>
                <a:latin typeface="Garamond" pitchFamily="18" charset="0"/>
              </a:rPr>
              <a:t>Zmiany procesów społeczno-gospodarczych po powstaniu pomorskiego odcinka autostrady A1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graphicFrame>
        <p:nvGraphicFramePr>
          <p:cNvPr id="30731" name="Object 11"/>
          <p:cNvGraphicFramePr>
            <a:graphicFrameLocks noChangeAspect="1"/>
          </p:cNvGraphicFramePr>
          <p:nvPr/>
        </p:nvGraphicFramePr>
        <p:xfrm>
          <a:off x="0" y="1916113"/>
          <a:ext cx="5651500" cy="385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Wykres" r:id="rId3" imgW="2943075" imgH="2009683" progId="MSGraph.Chart.8">
                  <p:embed/>
                </p:oleObj>
              </mc:Choice>
              <mc:Fallback>
                <p:oleObj name="Wykres" r:id="rId3" imgW="2943075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16113"/>
                        <a:ext cx="5651500" cy="3859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0" name="Object 10"/>
          <p:cNvGraphicFramePr>
            <a:graphicFrameLocks noChangeAspect="1"/>
          </p:cNvGraphicFramePr>
          <p:nvPr/>
        </p:nvGraphicFramePr>
        <p:xfrm>
          <a:off x="5003800" y="1844675"/>
          <a:ext cx="4140200" cy="365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Wykres" r:id="rId5" imgW="2276579" imgH="2009683" progId="MSGraph.Chart.8">
                  <p:embed/>
                </p:oleObj>
              </mc:Choice>
              <mc:Fallback>
                <p:oleObj name="Wykres" r:id="rId5" imgW="2276579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844675"/>
                        <a:ext cx="4140200" cy="3656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2124075" y="1412875"/>
            <a:ext cx="540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sezon				poza sezonem</a:t>
            </a:r>
          </a:p>
        </p:txBody>
      </p:sp>
    </p:spTree>
    <p:extLst>
      <p:ext uri="{BB962C8B-B14F-4D97-AF65-F5344CB8AC3E}">
        <p14:creationId xmlns:p14="http://schemas.microsoft.com/office/powerpoint/2010/main" val="23802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>
                <a:latin typeface="Bookman Old Style" pitchFamily="18" charset="0"/>
              </a:rPr>
              <a:t>Wjeżdżający na autostradę </a:t>
            </a:r>
            <a:br>
              <a:rPr lang="pl-PL" sz="2800" b="1" dirty="0">
                <a:latin typeface="Bookman Old Style" pitchFamily="18" charset="0"/>
              </a:rPr>
            </a:br>
            <a:r>
              <a:rPr lang="pl-PL" sz="2800" b="1" dirty="0">
                <a:latin typeface="Bookman Old Style" pitchFamily="18" charset="0"/>
              </a:rPr>
              <a:t>z Gdańska: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11188" y="6021388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solidFill>
                  <a:schemeClr val="bg1"/>
                </a:solidFill>
              </a:rPr>
              <a:t>Badania własne za zgodą firmy Intertoll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806700" y="6497638"/>
            <a:ext cx="63373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pl-PL" sz="1200" b="1">
                <a:solidFill>
                  <a:schemeClr val="bg1"/>
                </a:solidFill>
                <a:latin typeface="Garamond" pitchFamily="18" charset="0"/>
              </a:rPr>
              <a:t>Zmiany procesów społeczno-gospodarczych po powstaniu pomorskiego odcinka autostrady A1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graphicFrame>
        <p:nvGraphicFramePr>
          <p:cNvPr id="31756" name="Object 12"/>
          <p:cNvGraphicFramePr>
            <a:graphicFrameLocks noChangeAspect="1"/>
          </p:cNvGraphicFramePr>
          <p:nvPr/>
        </p:nvGraphicFramePr>
        <p:xfrm>
          <a:off x="0" y="1844675"/>
          <a:ext cx="5435600" cy="371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Wykres" r:id="rId3" imgW="2943075" imgH="2009683" progId="MSGraph.Chart.8">
                  <p:embed/>
                </p:oleObj>
              </mc:Choice>
              <mc:Fallback>
                <p:oleObj name="Wykres" r:id="rId3" imgW="2943075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44675"/>
                        <a:ext cx="5435600" cy="371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5" name="Object 11"/>
          <p:cNvGraphicFramePr>
            <a:graphicFrameLocks noChangeAspect="1"/>
          </p:cNvGraphicFramePr>
          <p:nvPr/>
        </p:nvGraphicFramePr>
        <p:xfrm>
          <a:off x="5003800" y="1700213"/>
          <a:ext cx="4140200" cy="365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Wykres" r:id="rId5" imgW="2276579" imgH="2009683" progId="MSGraph.Chart.8">
                  <p:embed/>
                </p:oleObj>
              </mc:Choice>
              <mc:Fallback>
                <p:oleObj name="Wykres" r:id="rId5" imgW="2276579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700213"/>
                        <a:ext cx="4140200" cy="365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2124075" y="1484313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sezon				poza sezonem</a:t>
            </a:r>
          </a:p>
        </p:txBody>
      </p:sp>
    </p:spTree>
    <p:extLst>
      <p:ext uri="{BB962C8B-B14F-4D97-AF65-F5344CB8AC3E}">
        <p14:creationId xmlns:p14="http://schemas.microsoft.com/office/powerpoint/2010/main" val="1223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>
                <a:latin typeface="Bookman Old Style" pitchFamily="18" charset="0"/>
              </a:rPr>
              <a:t>Wjeżdżający na autostradę </a:t>
            </a:r>
            <a:br>
              <a:rPr lang="pl-PL" sz="2800" b="1" dirty="0">
                <a:latin typeface="Bookman Old Style" pitchFamily="18" charset="0"/>
              </a:rPr>
            </a:br>
            <a:r>
              <a:rPr lang="pl-PL" sz="2800" b="1" dirty="0">
                <a:latin typeface="Bookman Old Style" pitchFamily="18" charset="0"/>
              </a:rPr>
              <a:t>z Gdyni: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11188" y="6021388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solidFill>
                  <a:schemeClr val="bg1"/>
                </a:solidFill>
              </a:rPr>
              <a:t>Badania własne za zgodą firmy Intertoll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806700" y="6497638"/>
            <a:ext cx="63373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pl-PL" sz="1200" b="1">
                <a:solidFill>
                  <a:schemeClr val="bg1"/>
                </a:solidFill>
                <a:latin typeface="Garamond" pitchFamily="18" charset="0"/>
              </a:rPr>
              <a:t>Zmiany procesów społeczno-gospodarczych po powstaniu pomorskiego odcinka autostrady A1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graphicFrame>
        <p:nvGraphicFramePr>
          <p:cNvPr id="32780" name="Object 12"/>
          <p:cNvGraphicFramePr>
            <a:graphicFrameLocks noChangeAspect="1"/>
          </p:cNvGraphicFramePr>
          <p:nvPr/>
        </p:nvGraphicFramePr>
        <p:xfrm>
          <a:off x="0" y="2060575"/>
          <a:ext cx="5508625" cy="376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Wykres" r:id="rId3" imgW="2943075" imgH="2009683" progId="MSGraph.Chart.8">
                  <p:embed/>
                </p:oleObj>
              </mc:Choice>
              <mc:Fallback>
                <p:oleObj name="Wykres" r:id="rId3" imgW="2943075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5508625" cy="3760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9" name="Object 11"/>
          <p:cNvGraphicFramePr>
            <a:graphicFrameLocks noChangeAspect="1"/>
          </p:cNvGraphicFramePr>
          <p:nvPr/>
        </p:nvGraphicFramePr>
        <p:xfrm>
          <a:off x="5148263" y="2060575"/>
          <a:ext cx="3995737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Wykres" r:id="rId5" imgW="2276579" imgH="2009683" progId="MSGraph.Chart.8">
                  <p:embed/>
                </p:oleObj>
              </mc:Choice>
              <mc:Fallback>
                <p:oleObj name="Wykres" r:id="rId5" imgW="2276579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060575"/>
                        <a:ext cx="3995737" cy="352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2124075" y="1557338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sezon				poza sezonem</a:t>
            </a:r>
          </a:p>
        </p:txBody>
      </p:sp>
    </p:spTree>
    <p:extLst>
      <p:ext uri="{BB962C8B-B14F-4D97-AF65-F5344CB8AC3E}">
        <p14:creationId xmlns:p14="http://schemas.microsoft.com/office/powerpoint/2010/main" val="163167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9087"/>
            <a:ext cx="8534400" cy="6219825"/>
          </a:xfrm>
          <a:prstGeom prst="rect">
            <a:avLst/>
          </a:prstGeom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79512" y="135730"/>
            <a:ext cx="79208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 smtClean="0"/>
              <a:t>Aktualny „Plan zagospodarowania przestrzennego województwa pomorskiego”: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54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>
                <a:latin typeface="Bookman Old Style" pitchFamily="18" charset="0"/>
              </a:rPr>
              <a:t>Wjazdy obcokrajowców: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11188" y="6021388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solidFill>
                  <a:schemeClr val="bg1"/>
                </a:solidFill>
              </a:rPr>
              <a:t>Badania własne za zgodą firmy Intertoll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806700" y="6497638"/>
            <a:ext cx="63373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pl-PL" sz="1200" b="1">
                <a:solidFill>
                  <a:schemeClr val="bg1"/>
                </a:solidFill>
                <a:latin typeface="Garamond" pitchFamily="18" charset="0"/>
              </a:rPr>
              <a:t>Zmiany procesów społeczno-gospodarczych po powstaniu pomorskiego odcinka autostrady A1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graphicFrame>
        <p:nvGraphicFramePr>
          <p:cNvPr id="33805" name="Object 13"/>
          <p:cNvGraphicFramePr>
            <a:graphicFrameLocks noChangeAspect="1"/>
          </p:cNvGraphicFramePr>
          <p:nvPr/>
        </p:nvGraphicFramePr>
        <p:xfrm>
          <a:off x="0" y="2060575"/>
          <a:ext cx="5435600" cy="371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Wykres" r:id="rId3" imgW="2943075" imgH="2009683" progId="MSGraph.Chart.8">
                  <p:embed/>
                </p:oleObj>
              </mc:Choice>
              <mc:Fallback>
                <p:oleObj name="Wykres" r:id="rId3" imgW="2943075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5435600" cy="371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4" name="Object 12"/>
          <p:cNvGraphicFramePr>
            <a:graphicFrameLocks noChangeAspect="1"/>
          </p:cNvGraphicFramePr>
          <p:nvPr/>
        </p:nvGraphicFramePr>
        <p:xfrm>
          <a:off x="5292725" y="1989138"/>
          <a:ext cx="3851275" cy="339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Wykres" r:id="rId5" imgW="2276579" imgH="2009683" progId="MSGraph.Chart.8">
                  <p:embed/>
                </p:oleObj>
              </mc:Choice>
              <mc:Fallback>
                <p:oleObj name="Wykres" r:id="rId5" imgW="2276579" imgH="2009683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989138"/>
                        <a:ext cx="3851275" cy="3398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2124075" y="1557338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sezon				poza sezonem</a:t>
            </a:r>
          </a:p>
        </p:txBody>
      </p:sp>
    </p:spTree>
    <p:extLst>
      <p:ext uri="{BB962C8B-B14F-4D97-AF65-F5344CB8AC3E}">
        <p14:creationId xmlns:p14="http://schemas.microsoft.com/office/powerpoint/2010/main" val="380089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34e2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41425"/>
            <a:ext cx="5830887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chemat blokowy: wyodrębnianie 23"/>
          <p:cNvSpPr/>
          <p:nvPr/>
        </p:nvSpPr>
        <p:spPr>
          <a:xfrm rot="17697073">
            <a:off x="2957512" y="3041651"/>
            <a:ext cx="2352675" cy="1993900"/>
          </a:xfrm>
          <a:prstGeom prst="flowChartExtract">
            <a:avLst/>
          </a:pr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Schemat blokowy: wyodrębnianie 5"/>
          <p:cNvSpPr/>
          <p:nvPr/>
        </p:nvSpPr>
        <p:spPr>
          <a:xfrm rot="21288813">
            <a:off x="3117850" y="1806575"/>
            <a:ext cx="2352675" cy="1709738"/>
          </a:xfrm>
          <a:prstGeom prst="flowChartExtract">
            <a:avLst/>
          </a:pr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683568" y="116632"/>
            <a:ext cx="8064896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Kierowcy z poszczególnych województw </a:t>
            </a:r>
            <a:br>
              <a:rPr lang="pl-PL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</a:br>
            <a:r>
              <a:rPr lang="pl-PL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na pomorskim odcinku A1 </a:t>
            </a:r>
            <a:r>
              <a:rPr lang="pl-PL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[</a:t>
            </a:r>
            <a:r>
              <a:rPr lang="pl-PL" sz="2800" b="1" dirty="0">
                <a:latin typeface="Arial" charset="0"/>
              </a:rPr>
              <a:t>‰]</a:t>
            </a:r>
            <a:endParaRPr lang="pl-PL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880770" y="2550570"/>
            <a:ext cx="822614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2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2,2</a:t>
            </a:r>
          </a:p>
        </p:txBody>
      </p:sp>
      <p:sp>
        <p:nvSpPr>
          <p:cNvPr id="9" name="Prostokąt 8"/>
          <p:cNvSpPr/>
          <p:nvPr/>
        </p:nvSpPr>
        <p:spPr>
          <a:xfrm>
            <a:off x="5436096" y="2982143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1,0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572000" y="3945250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0,7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2980682" y="3164135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0,6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4256048" y="5157192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0,5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984739" y="5517232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0,3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2915816" y="4406790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0,3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5292817" y="4695527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0,2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3676362" y="4862595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0,2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6068000" y="5517231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0,1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6536352" y="4406789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0,1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6536352" y="2535508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0,1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2123728" y="3366177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0,1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2123728" y="2381292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0,1</a:t>
            </a:r>
          </a:p>
        </p:txBody>
      </p:sp>
      <p:sp>
        <p:nvSpPr>
          <p:cNvPr id="25" name="Schemat blokowy: wyodrębnianie 24"/>
          <p:cNvSpPr/>
          <p:nvPr/>
        </p:nvSpPr>
        <p:spPr>
          <a:xfrm rot="18252506">
            <a:off x="4434682" y="1475581"/>
            <a:ext cx="998538" cy="1597025"/>
          </a:xfrm>
          <a:prstGeom prst="flowChartExtract">
            <a:avLst/>
          </a:pr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222010" y="1340768"/>
            <a:ext cx="151216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b="1" spc="-30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7,2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2027862" y="1048380"/>
            <a:ext cx="238829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200" b="1" spc="-30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pomorskie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2829309" y="2273392"/>
            <a:ext cx="2787334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kujawsko-pomorskie</a:t>
            </a:r>
          </a:p>
        </p:txBody>
      </p:sp>
      <p:sp>
        <p:nvSpPr>
          <p:cNvPr id="29" name="Prostokąt 28"/>
          <p:cNvSpPr/>
          <p:nvPr/>
        </p:nvSpPr>
        <p:spPr>
          <a:xfrm>
            <a:off x="4616696" y="1704353"/>
            <a:ext cx="2764224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warmińsko-mazurskie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3891475" y="3765293"/>
            <a:ext cx="1979419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łódzkie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2627784" y="3597010"/>
            <a:ext cx="1788374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1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wielkopolskie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3784771" y="4946838"/>
            <a:ext cx="1788374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1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śląskie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4734178" y="3304622"/>
            <a:ext cx="1965725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mazowieckie</a:t>
            </a:r>
          </a:p>
        </p:txBody>
      </p:sp>
      <p:sp>
        <p:nvSpPr>
          <p:cNvPr id="10" name="Prostokąt 9"/>
          <p:cNvSpPr/>
          <p:nvPr/>
        </p:nvSpPr>
        <p:spPr>
          <a:xfrm>
            <a:off x="5464243" y="1940394"/>
            <a:ext cx="63190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0,7</a:t>
            </a:r>
          </a:p>
        </p:txBody>
      </p:sp>
      <p:cxnSp>
        <p:nvCxnSpPr>
          <p:cNvPr id="3" name="Łącznik prostoliniowy 2"/>
          <p:cNvCxnSpPr/>
          <p:nvPr/>
        </p:nvCxnSpPr>
        <p:spPr>
          <a:xfrm>
            <a:off x="4308475" y="1873250"/>
            <a:ext cx="0" cy="647700"/>
          </a:xfrm>
          <a:prstGeom prst="line">
            <a:avLst/>
          </a:prstGeom>
          <a:ln w="2222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09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41438"/>
            <a:ext cx="2398712" cy="179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az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1331913"/>
            <a:ext cx="24003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az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341438"/>
            <a:ext cx="2400300" cy="179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Obraz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224213"/>
            <a:ext cx="2398712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az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3224213"/>
            <a:ext cx="24003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Obraz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5963" y="3224213"/>
            <a:ext cx="24003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468312" y="5157788"/>
            <a:ext cx="82801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 dirty="0">
                <a:latin typeface="Arial" charset="0"/>
              </a:rPr>
              <a:t>W przeprowadzonej ankiecie większość przedsiębiorców (pow. 80%)</a:t>
            </a:r>
            <a:br>
              <a:rPr lang="pl-PL" b="1" dirty="0">
                <a:latin typeface="Arial" charset="0"/>
              </a:rPr>
            </a:br>
            <a:r>
              <a:rPr lang="pl-PL" b="1" dirty="0">
                <a:latin typeface="Arial" charset="0"/>
              </a:rPr>
              <a:t>z powiatów leżących wzdłuż autostrady A1:</a:t>
            </a:r>
          </a:p>
          <a:p>
            <a:pPr marL="285750" indent="-285750">
              <a:buFontTx/>
              <a:buChar char="-"/>
              <a:defRPr/>
            </a:pPr>
            <a:r>
              <a:rPr lang="pl-PL" dirty="0">
                <a:latin typeface="Arial" charset="0"/>
              </a:rPr>
              <a:t>narzeka na bardzo wysokie stawki za przejazd autostradą,</a:t>
            </a:r>
          </a:p>
          <a:p>
            <a:pPr marL="285750" indent="-285750">
              <a:buFontTx/>
              <a:buChar char="-"/>
              <a:defRPr/>
            </a:pPr>
            <a:r>
              <a:rPr lang="pl-PL" dirty="0">
                <a:latin typeface="Arial" charset="0"/>
              </a:rPr>
              <a:t>zgłasza negatywną opinię z powodu braku zniżek dla stałych klientów,</a:t>
            </a:r>
          </a:p>
          <a:p>
            <a:pPr marL="285750" indent="-285750">
              <a:buFontTx/>
              <a:buChar char="-"/>
              <a:defRPr/>
            </a:pPr>
            <a:r>
              <a:rPr lang="pl-PL" dirty="0" smtClean="0">
                <a:latin typeface="Arial" charset="0"/>
              </a:rPr>
              <a:t>korzystający z A1 chwalą ją jedynie za zmniejszenie czasu dojazdu do pracy (pomijając aspekt bezpieczeństwa)</a:t>
            </a:r>
            <a:endParaRPr lang="pl-PL" dirty="0">
              <a:latin typeface="Arial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95536" y="260648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Wnioski z badań doktoranta: 		</a:t>
            </a:r>
            <a:r>
              <a:rPr lang="pl-PL" b="1" dirty="0" smtClean="0">
                <a:solidFill>
                  <a:srgbClr val="00B050"/>
                </a:solidFill>
              </a:rPr>
              <a:t>(gmina Kolbudy – gmina referencyjna 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				o największym możliwym wpływie 					bliskości węzła autostrady A1)</a:t>
            </a:r>
            <a:endParaRPr lang="pl-P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" y="188640"/>
            <a:ext cx="8946418" cy="61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0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6" y="74406"/>
            <a:ext cx="8718845" cy="6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4" descr="GC_mapa_autost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875"/>
            <a:ext cx="52578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348038" y="2060575"/>
            <a:ext cx="4103687" cy="5857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GDAŃSK – TORUŃ   (152 km)</a:t>
            </a:r>
          </a:p>
          <a:p>
            <a:pPr>
              <a:defRPr/>
            </a:pPr>
            <a:r>
              <a:rPr lang="pl-PL" sz="1400" dirty="0"/>
              <a:t>koszt budowy: </a:t>
            </a:r>
            <a:r>
              <a:rPr lang="pl-PL" sz="1400" b="1" dirty="0"/>
              <a:t>1,8 mld zł + 3,1 mld zł</a:t>
            </a:r>
            <a:endParaRPr lang="pl-PL" sz="1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348038" y="3227388"/>
            <a:ext cx="4103687" cy="584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TORUŃ – ŁÓDŹ PŁN. (144 km)</a:t>
            </a:r>
          </a:p>
          <a:p>
            <a:pPr>
              <a:defRPr/>
            </a:pPr>
            <a:r>
              <a:rPr lang="pl-PL" sz="1400" dirty="0"/>
              <a:t>koszt budowy: </a:t>
            </a:r>
            <a:r>
              <a:rPr lang="pl-PL" sz="1400" b="1" dirty="0"/>
              <a:t>3,2 mld zł</a:t>
            </a:r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348038" y="4103688"/>
            <a:ext cx="4103687" cy="58578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ŁÓDŹ PŁN. – PYRZOWICE (180 km)</a:t>
            </a:r>
          </a:p>
          <a:p>
            <a:pPr>
              <a:defRPr/>
            </a:pPr>
            <a:r>
              <a:rPr lang="pl-PL" sz="1400" dirty="0"/>
              <a:t>koszt budowy: </a:t>
            </a:r>
            <a:r>
              <a:rPr lang="pl-PL" sz="1400" b="1" dirty="0"/>
              <a:t>7,5 mld zł</a:t>
            </a:r>
            <a:endParaRPr lang="pl-PL" sz="1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235325" y="5135563"/>
            <a:ext cx="4216400" cy="584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PYRZOWICE – CZECHY (93 km)</a:t>
            </a:r>
          </a:p>
          <a:p>
            <a:pPr>
              <a:defRPr/>
            </a:pPr>
            <a:r>
              <a:rPr lang="pl-PL" sz="1400" dirty="0"/>
              <a:t>koszt budowy: </a:t>
            </a:r>
            <a:r>
              <a:rPr lang="pl-PL" sz="1400" b="1" dirty="0"/>
              <a:t>1,8 mld zł</a:t>
            </a:r>
            <a:endParaRPr lang="pl-PL" sz="1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451725" y="2063750"/>
            <a:ext cx="1296988" cy="554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FF0000"/>
                </a:solidFill>
              </a:rPr>
              <a:t>PPP</a:t>
            </a:r>
          </a:p>
          <a:p>
            <a:pPr>
              <a:defRPr/>
            </a:pPr>
            <a:r>
              <a:rPr lang="pl-PL" sz="1200" dirty="0">
                <a:solidFill>
                  <a:srgbClr val="FF0000"/>
                </a:solidFill>
              </a:rPr>
              <a:t>32,2 mln zł/km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451725" y="3227388"/>
            <a:ext cx="1296988" cy="55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 err="1">
                <a:solidFill>
                  <a:schemeClr val="tx1"/>
                </a:solidFill>
              </a:rPr>
              <a:t>GDDKiA</a:t>
            </a:r>
            <a:endParaRPr lang="pl-PL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l-PL" sz="1200" dirty="0">
                <a:solidFill>
                  <a:schemeClr val="tx1"/>
                </a:solidFill>
              </a:rPr>
              <a:t>22,2 mln zł/km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451725" y="4103688"/>
            <a:ext cx="1296988" cy="55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FF0000"/>
                </a:solidFill>
              </a:rPr>
              <a:t>PPP</a:t>
            </a:r>
          </a:p>
          <a:p>
            <a:pPr>
              <a:defRPr/>
            </a:pPr>
            <a:r>
              <a:rPr lang="pl-PL" sz="1200" dirty="0">
                <a:solidFill>
                  <a:srgbClr val="FF0000"/>
                </a:solidFill>
              </a:rPr>
              <a:t>41,6 mln zł/km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451725" y="5135563"/>
            <a:ext cx="1296988" cy="55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 err="1">
                <a:solidFill>
                  <a:schemeClr val="tx1"/>
                </a:solidFill>
              </a:rPr>
              <a:t>GDDKiA</a:t>
            </a:r>
            <a:endParaRPr lang="pl-PL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l-PL" sz="1200" dirty="0">
                <a:solidFill>
                  <a:schemeClr val="tx1"/>
                </a:solidFill>
              </a:rPr>
              <a:t>19,3 mln zł/km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23850" y="6210300"/>
            <a:ext cx="4217988" cy="584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AUTOSTRADA  A1   (569 km)</a:t>
            </a:r>
          </a:p>
          <a:p>
            <a:pPr>
              <a:defRPr/>
            </a:pPr>
            <a:r>
              <a:rPr lang="pl-PL" sz="1400" dirty="0"/>
              <a:t>koszt budowy: </a:t>
            </a:r>
            <a:r>
              <a:rPr lang="pl-PL" sz="1400" b="1" dirty="0"/>
              <a:t>17,4 mld zł   (30,6 mln zł/km A1)</a:t>
            </a:r>
            <a:endParaRPr lang="pl-PL" sz="1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95536" y="2606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Część polityczna rozbudowy A1 w Polsce: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(analiza zawieranych umów na budowę dróg w Polsce)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13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C\Pulpit\Autostrada wyniki\ruch woj pom 2010 generalny pomiar ruchu co 5 l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8"/>
            <a:ext cx="9144000" cy="686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164288" y="6309320"/>
            <a:ext cx="197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 dirty="0" smtClean="0"/>
              <a:t>Generalny Pomiar Ruchu</a:t>
            </a:r>
          </a:p>
          <a:p>
            <a:pPr algn="r"/>
            <a:r>
              <a:rPr lang="pl-PL" sz="1200" b="1" dirty="0" smtClean="0"/>
              <a:t>2010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257807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6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Bibliografia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1847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900" i="1"/>
              <a:t>Strategy of Transport Infrastructure Development in 2004-2006 and the Following</a:t>
            </a:r>
            <a:r>
              <a:rPr lang="pl-PL" sz="900" i="1"/>
              <a:t> </a:t>
            </a:r>
            <a:r>
              <a:rPr lang="en-US" sz="900" i="1"/>
              <a:t>Years (Summary)</a:t>
            </a:r>
            <a:r>
              <a:rPr lang="en-US" sz="900"/>
              <a:t>, Ministry of Infrastructure, Warszawa, July 2003,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900"/>
              <a:t>2. </a:t>
            </a:r>
            <a:r>
              <a:rPr lang="en-US" sz="900" i="1"/>
              <a:t>White Paper European transport policy for 2010: time to decide</a:t>
            </a:r>
            <a:r>
              <a:rPr lang="en-US" sz="900"/>
              <a:t>, COM (2001) 370,</a:t>
            </a:r>
            <a:r>
              <a:rPr lang="pl-PL" sz="900"/>
              <a:t> </a:t>
            </a:r>
            <a:r>
              <a:rPr lang="en-US" sz="900"/>
              <a:t>Brussels 12.09.2001.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900"/>
              <a:t>Ammann, Asphalt Plants – Innovative Technology.</a:t>
            </a:r>
            <a:endParaRPr lang="pl-PL" sz="900"/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Berezowski S., 1962, Geografia transportu – przegląd problemów z różnych krajów świata, PWN,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Bielecka B., 2006, Projekt plany przebudowy sieci autostrad w Polsce, Biuro Studiów GDDKiA,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Bocheński A., 1966, Wędrówki po dziejach przemysłu polskiego, t. I, Inst. Wydaw. PAX, Warszawa, s. 275.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Dutkowski M., 2004, Metodologia oceny oddziaływania inwestycji transportowych na pobudzanie rozwoju regionalnego, Gdańsk-Szczecin.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Dziadek S., Hornig A., 1987, Zarys geografii transportu lądowego, PWN,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Egloff J., Karta pocztowa i przemysłowa Królestwa Polskiego, 1846 roku.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Federal Transport Infrastructure Plan, 2003.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Grosse T. G., 2003, Szanse i zagrożenia dla wykorzystania funduszy Unii Europejskiej, Studia Regionalne i Lokalne Nr 2 (12),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Keynes J.M., 1956, Ogólna teoria zatrudnienia, procentu i pieniądza, PWN,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Lijewski T., 1986, Geografia transportu Polski, PWE,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Madeyski M., Lissowska E., Marzec J., 1971, Wstęp do nauki o transporcie, SGPiS,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Narodowa Strategia Rozwoju Regionalnego 2001-2006, 2000, Departament Polityki Regionalnej Ministerstwa Rozwoju Regionalnego,</a:t>
            </a:r>
            <a:r>
              <a:rPr lang="pl-PL" sz="900" b="1"/>
              <a:t> </a:t>
            </a:r>
            <a:r>
              <a:rPr lang="pl-PL" sz="900"/>
              <a:t>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Nestorowicz M. W., 1939, Problem budowy dróg samochodowych (autostrad) w Polsce - „Drogowiec” Nr 9 z 5 marca 1939 roku.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Pietkiewicz S., Żmuda S., 1973, Słownik pojęć geograficznych, Wiedza Powszechna, 	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Piskozub A., 1982, Gospodarowanie w transporcie, Wydawnictwa Komunikacji i Łączności,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Plan Zagospodarowania Przestrzennego Województwa Pomorskiego, 2005, Urząd Marszałkowski Województwa Pomorskiego, Departament Rozwoju Regionalnego i Przestrzennego, Gdańsk.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Potrykowski M., Taylor Z., 1982, Geografia transportu: zarys problemów, modeli i metod badawczych, PWN,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Raport o polityce regionalnej, 2004, Ministerstwo Gospodarki i Pracy,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Rocznik Statystyczny 2000, 2000, GUS,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Rocznik Statystyczny Rzeczypospolitej Polskiej 2001, 2001, GUS,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Rocznik Statystyczny Rzeczypospolitej Polskiej 2002, 2002, GUS,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Rocznik Statystyczny Rzeczypospolitej Polskiej 2006, 2006, GUS,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Rocznik Statystyczny Województwa Pomorskiego 2006, 2006, Urząd Statystyczny w Gdańsku, Gdańsk.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Rozporządzenie Rady Ministrów dnia 28 września 1993 roku.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Strategia Rozwoju Województwa Pomorskiego 2020, 2005, Urząd Marszałkowski Województwa Pomorskiego, Departament Rozwoju Regionalnego i Przestrzennego, Gdańsk.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Suchorzewski W., 2000, Opcje strategii rozwoju transportu a nowa polityka transportowa, Przegląd Komunikacyjny nr 9.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Surowiecki W., 1811, O rzekach y spławach kraiów Xięstwa Warszawskiego,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Transport – wyniki działalności w 2002 roku, 2003, GUS,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Szymański S., 2001, Departament Geodezji i Gospodarki Nieruchomościami, Urząd Marszałkowski Województwa Pomorskiego, Gdańsk.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Tylińska R., 2005, Analiza SWOT instrumentem w planowaniu rozwoju, WSiP,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Widzyk J., 2001, Program dostosowania sieci drogowej TINA w Polsce do standardu naciskowego 115 kN/oś do 2015 roku (koszty, źródła, harmonogram), MTiGM, Warszawa.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Wojewódzka-Król K., Burnewicz J., 1993, Europejska Polityka Transportowa, Wydawnictwo Uniwersytetu Gdańskiego, Gdańsk.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/>
              <a:t>Załącznik do decyzji Nr 28/72 Prezydium Rządu z dnia 15 marca 1972.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sz="900" i="1"/>
              <a:t>Zdjęcia za zgodą inż. Krzysztofa Saramowicza</a:t>
            </a:r>
          </a:p>
        </p:txBody>
      </p:sp>
    </p:spTree>
    <p:extLst>
      <p:ext uri="{BB962C8B-B14F-4D97-AF65-F5344CB8AC3E}">
        <p14:creationId xmlns:p14="http://schemas.microsoft.com/office/powerpoint/2010/main" val="38121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28992" cy="5301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07504" y="476672"/>
            <a:ext cx="77768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Planowany średni ruch pojazdów / dobę w 2020 r.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sz="1400" dirty="0" smtClean="0"/>
              <a:t>(„Ocena funkcjonowania i kierunki rozwoju infrastruktury transportowej w Obszarze Metropolitalnym Zatoki Gdańskiej”, Fundacja Rozwoju Inżynierii Lądowej, Gdańsk, 2004)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37600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Mapa Skanska-N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0"/>
            <a:ext cx="3038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GC_mapa_autostr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6192838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2843213" y="1196975"/>
            <a:ext cx="4681537" cy="576263"/>
          </a:xfrm>
          <a:prstGeom prst="line">
            <a:avLst/>
          </a:prstGeom>
          <a:noFill/>
          <a:ln w="57150" cap="rnd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2843213" y="1989138"/>
            <a:ext cx="4752975" cy="3671887"/>
          </a:xfrm>
          <a:prstGeom prst="line">
            <a:avLst/>
          </a:prstGeom>
          <a:noFill/>
          <a:ln w="57150" cap="rnd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843213" y="1196975"/>
            <a:ext cx="0" cy="792163"/>
          </a:xfrm>
          <a:prstGeom prst="line">
            <a:avLst/>
          </a:prstGeom>
          <a:noFill/>
          <a:ln w="57150" cap="rnd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3059113" y="1268413"/>
            <a:ext cx="0" cy="865187"/>
          </a:xfrm>
          <a:prstGeom prst="line">
            <a:avLst/>
          </a:prstGeom>
          <a:noFill/>
          <a:ln w="57150" cap="rnd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3322" name="Picture 10" descr="img_47ac210413e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2555875" cy="1704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img_47ac2382ba1f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65400"/>
            <a:ext cx="2555875" cy="1704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img_47ac230ad730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437063"/>
            <a:ext cx="2555875" cy="1733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512391" cy="1143000"/>
          </a:xfrm>
        </p:spPr>
        <p:txBody>
          <a:bodyPr>
            <a:normAutofit/>
          </a:bodyPr>
          <a:lstStyle/>
          <a:p>
            <a:r>
              <a:rPr lang="pl-PL" sz="2800" b="1" u="sng" dirty="0">
                <a:latin typeface="Arial Black" pitchFamily="34" charset="0"/>
              </a:rPr>
              <a:t>Zakres </a:t>
            </a:r>
            <a:r>
              <a:rPr lang="pl-PL" sz="2800" b="1" u="sng" dirty="0" smtClean="0">
                <a:latin typeface="Arial Black" pitchFamily="34" charset="0"/>
              </a:rPr>
              <a:t>czasowy budowy autostrady A1</a:t>
            </a:r>
            <a:endParaRPr lang="pl-PL" sz="2800" b="1" u="sng" dirty="0">
              <a:latin typeface="Arial Black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07505" y="1268413"/>
            <a:ext cx="5998020" cy="5329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endParaRPr lang="pl-PL" sz="2400" b="1" dirty="0" smtClean="0">
              <a:latin typeface="Garamond" pitchFamily="18" charset="0"/>
            </a:endParaRPr>
          </a:p>
          <a:p>
            <a:pPr>
              <a:buFontTx/>
              <a:buNone/>
            </a:pPr>
            <a:r>
              <a:rPr lang="pl-PL" sz="2400" b="1" dirty="0" smtClean="0">
                <a:latin typeface="Garamond" pitchFamily="18" charset="0"/>
              </a:rPr>
              <a:t>Autostrada A1 jest nazywana „najdłużej budowaną autostradą na świecie” głównie przez duże upolitycznienie jej budowy:</a:t>
            </a:r>
          </a:p>
          <a:p>
            <a:r>
              <a:rPr lang="pl-PL" sz="2400" b="1" dirty="0" smtClean="0">
                <a:latin typeface="Garamond" pitchFamily="18" charset="0"/>
              </a:rPr>
              <a:t>projekty budowy sięgają lat 30-tych XX w.,</a:t>
            </a:r>
          </a:p>
          <a:p>
            <a:r>
              <a:rPr lang="pl-PL" sz="2400" b="1" dirty="0" smtClean="0">
                <a:latin typeface="Garamond" pitchFamily="18" charset="0"/>
              </a:rPr>
              <a:t>z powodu braku finansów (do 1989 r.,) oraz zmian prawnych systemu budowy i finansowania autostrad w Polsce (po 1989 r.) dopiero w VIII </a:t>
            </a:r>
            <a:r>
              <a:rPr lang="pl-PL" sz="2400" b="1" dirty="0">
                <a:latin typeface="Garamond" pitchFamily="18" charset="0"/>
              </a:rPr>
              <a:t>2002 </a:t>
            </a:r>
            <a:r>
              <a:rPr lang="pl-PL" sz="2400" b="1" dirty="0" smtClean="0">
                <a:latin typeface="Garamond" pitchFamily="18" charset="0"/>
              </a:rPr>
              <a:t>została </a:t>
            </a:r>
            <a:r>
              <a:rPr lang="pl-PL" sz="2400" b="1" dirty="0">
                <a:latin typeface="Garamond" pitchFamily="18" charset="0"/>
              </a:rPr>
              <a:t>zawarta pierwsza </a:t>
            </a:r>
            <a:r>
              <a:rPr lang="pl-PL" sz="2400" b="1" dirty="0" smtClean="0">
                <a:latin typeface="Garamond" pitchFamily="18" charset="0"/>
              </a:rPr>
              <a:t>umowa pomiędzy koncesjonariuszem a rządem RP,</a:t>
            </a:r>
          </a:p>
          <a:p>
            <a:r>
              <a:rPr lang="pl-PL" sz="2400" b="1" dirty="0" smtClean="0">
                <a:latin typeface="Garamond" pitchFamily="18" charset="0"/>
              </a:rPr>
              <a:t>VIII </a:t>
            </a:r>
            <a:r>
              <a:rPr lang="pl-PL" sz="2400" b="1" dirty="0">
                <a:latin typeface="Garamond" pitchFamily="18" charset="0"/>
              </a:rPr>
              <a:t>2004 </a:t>
            </a:r>
            <a:r>
              <a:rPr lang="pl-PL" sz="2400" b="1" dirty="0" smtClean="0">
                <a:latin typeface="Garamond" pitchFamily="18" charset="0"/>
              </a:rPr>
              <a:t>– po zmianach prawnych podpisano stosowną umowę koncesyjną na linii GTC-rząd, </a:t>
            </a:r>
            <a:endParaRPr lang="pl-PL" sz="2400" b="1" dirty="0">
              <a:latin typeface="Garamond" pitchFamily="18" charset="0"/>
            </a:endParaRPr>
          </a:p>
          <a:p>
            <a:r>
              <a:rPr lang="pl-PL" sz="2400" b="1" dirty="0" smtClean="0">
                <a:latin typeface="Garamond" pitchFamily="18" charset="0"/>
              </a:rPr>
              <a:t>od 29 VII 2005 rozpoczęcie budowy,</a:t>
            </a:r>
          </a:p>
          <a:p>
            <a:r>
              <a:rPr lang="pl-PL" sz="2400" b="1" dirty="0" smtClean="0">
                <a:latin typeface="Garamond" pitchFamily="18" charset="0"/>
              </a:rPr>
              <a:t>22 XII 2007 - </a:t>
            </a:r>
            <a:r>
              <a:rPr lang="pl-PL" sz="2400" b="1" dirty="0">
                <a:latin typeface="Garamond" pitchFamily="18" charset="0"/>
              </a:rPr>
              <a:t>oddanie do użytku </a:t>
            </a:r>
            <a:r>
              <a:rPr lang="pl-PL" sz="2400" b="1" dirty="0" smtClean="0">
                <a:latin typeface="Garamond" pitchFamily="18" charset="0"/>
              </a:rPr>
              <a:t>28 km odcinka Rusocin-Swarożyn,</a:t>
            </a:r>
            <a:endParaRPr lang="pl-PL" sz="2400" b="1" dirty="0">
              <a:latin typeface="Garamond" pitchFamily="18" charset="0"/>
            </a:endParaRPr>
          </a:p>
          <a:p>
            <a:r>
              <a:rPr lang="pl-PL" sz="2400" b="1" dirty="0">
                <a:latin typeface="Garamond" pitchFamily="18" charset="0"/>
              </a:rPr>
              <a:t>17 </a:t>
            </a:r>
            <a:r>
              <a:rPr lang="pl-PL" sz="2400" b="1" dirty="0" smtClean="0">
                <a:latin typeface="Garamond" pitchFamily="18" charset="0"/>
              </a:rPr>
              <a:t>X 2008 - </a:t>
            </a:r>
            <a:r>
              <a:rPr lang="pl-PL" sz="2400" b="1" dirty="0">
                <a:latin typeface="Garamond" pitchFamily="18" charset="0"/>
              </a:rPr>
              <a:t>oddanie do użytku 90 km </a:t>
            </a:r>
            <a:r>
              <a:rPr lang="pl-PL" sz="2400" b="1" dirty="0" smtClean="0">
                <a:latin typeface="Garamond" pitchFamily="18" charset="0"/>
              </a:rPr>
              <a:t>odcinka </a:t>
            </a:r>
            <a:r>
              <a:rPr lang="pl-PL" sz="2400" b="1" dirty="0">
                <a:latin typeface="Garamond" pitchFamily="18" charset="0"/>
              </a:rPr>
              <a:t>Rusocin-Nowe </a:t>
            </a:r>
            <a:r>
              <a:rPr lang="pl-PL" sz="2400" b="1" dirty="0" smtClean="0">
                <a:latin typeface="Garamond" pitchFamily="18" charset="0"/>
              </a:rPr>
              <a:t>Marzy,</a:t>
            </a:r>
            <a:endParaRPr lang="pl-PL" sz="2400" b="1" dirty="0">
              <a:latin typeface="Garamond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68313" y="2781300"/>
            <a:ext cx="813752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pl-PL" sz="2400" b="1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806700" y="6497638"/>
            <a:ext cx="63373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pl-PL" sz="1200" b="1">
                <a:solidFill>
                  <a:schemeClr val="bg1"/>
                </a:solidFill>
                <a:latin typeface="Garamond" pitchFamily="18" charset="0"/>
              </a:rPr>
              <a:t>Zmiany procesów społeczno-gospodarczych po powstaniu pomorskiego odcinka autostrady A1</a:t>
            </a:r>
          </a:p>
        </p:txBody>
      </p:sp>
      <p:pic>
        <p:nvPicPr>
          <p:cNvPr id="8" name="Picture 5" descr="Mapa Skanska-N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4" y="278"/>
            <a:ext cx="3038475" cy="685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7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Mapa Skanska-N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4" y="278"/>
            <a:ext cx="3038475" cy="685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082914028"/>
              </p:ext>
            </p:extLst>
          </p:nvPr>
        </p:nvGraphicFramePr>
        <p:xfrm>
          <a:off x="395536" y="980728"/>
          <a:ext cx="5709989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395536" y="827420"/>
            <a:ext cx="55446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/>
              <a:t>Spadek bezrobocia </a:t>
            </a:r>
            <a:r>
              <a:rPr lang="pl-PL" dirty="0" smtClean="0"/>
              <a:t>w gminach leżących wzdłuż A1: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7504" y="2606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Względem 2003 r. zaobserwowano: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12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3"/>
            <a:ext cx="8352928" cy="491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95536" y="827420"/>
            <a:ext cx="55446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/>
              <a:t>Spadek bezrobocia </a:t>
            </a:r>
            <a:r>
              <a:rPr lang="pl-PL" dirty="0" smtClean="0"/>
              <a:t>w gminach leżących wzdłuż A1: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6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" y="652406"/>
            <a:ext cx="9020175" cy="58674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088577" y="467740"/>
            <a:ext cx="54726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Wzrost bezpieczeństwa </a:t>
            </a:r>
            <a:r>
              <a:rPr lang="pl-PL" dirty="0" smtClean="0"/>
              <a:t>w korytarzu wzdłuż A1: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12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909</Words>
  <Application>Microsoft Office PowerPoint</Application>
  <PresentationFormat>Pokaz na ekranie (4:3)</PresentationFormat>
  <Paragraphs>209</Paragraphs>
  <Slides>31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3" baseType="lpstr">
      <vt:lpstr>Motyw pakietu Office</vt:lpstr>
      <vt:lpstr>Wykres</vt:lpstr>
      <vt:lpstr>Pomorska autostrada A1 – pomiędzy polityką a rozbudową</vt:lpstr>
      <vt:lpstr>Prezentacja programu PowerPoint</vt:lpstr>
      <vt:lpstr>Prezentacja programu PowerPoint</vt:lpstr>
      <vt:lpstr>Prezentacja programu PowerPoint</vt:lpstr>
      <vt:lpstr>Prezentacja programu PowerPoint</vt:lpstr>
      <vt:lpstr>Zakres czasowy budowy autostrady A1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Prognozowana zmiana czasu dojazdu do centrum  Gdańska i Sopotu w roku 2020:</vt:lpstr>
      <vt:lpstr>Prezentacja programu PowerPoint</vt:lpstr>
      <vt:lpstr>Prezentacja programu PowerPoint</vt:lpstr>
      <vt:lpstr>Wjeżdżający na autostradę  z województwa mazowieckiego:</vt:lpstr>
      <vt:lpstr>Wjeżdżający na autostradę  z województwa wielkopolskiego:</vt:lpstr>
      <vt:lpstr>Wjeżdżający na autostradę  z Gdańska:</vt:lpstr>
      <vt:lpstr>Wjeżdżający na autostradę  z Gdyni:</vt:lpstr>
      <vt:lpstr>Wjazdy obcokrajowców: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Bibliografia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Zmiany procesów społeczno-gospodarczych po powstaniu pomorskiego odcinka autostrady A1</dc:title>
  <dc:creator>Urlicki Maciej</dc:creator>
  <cp:lastModifiedBy>Urlicki Maciej</cp:lastModifiedBy>
  <cp:revision>52</cp:revision>
  <dcterms:created xsi:type="dcterms:W3CDTF">2012-11-16T14:57:18Z</dcterms:created>
  <dcterms:modified xsi:type="dcterms:W3CDTF">2012-12-16T01:33:05Z</dcterms:modified>
</cp:coreProperties>
</file>